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7" r:id="rId1"/>
  </p:sldMasterIdLst>
  <p:notesMasterIdLst>
    <p:notesMasterId r:id="rId14"/>
  </p:notesMasterIdLst>
  <p:sldIdLst>
    <p:sldId id="256" r:id="rId2"/>
    <p:sldId id="257" r:id="rId3"/>
    <p:sldId id="260" r:id="rId4"/>
    <p:sldId id="264" r:id="rId5"/>
    <p:sldId id="259" r:id="rId6"/>
    <p:sldId id="258" r:id="rId7"/>
    <p:sldId id="261" r:id="rId8"/>
    <p:sldId id="267" r:id="rId9"/>
    <p:sldId id="262" r:id="rId10"/>
    <p:sldId id="268" r:id="rId11"/>
    <p:sldId id="269" r:id="rId12"/>
    <p:sldId id="263"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35" autoAdjust="0"/>
    <p:restoredTop sz="82879" autoAdjust="0"/>
  </p:normalViewPr>
  <p:slideViewPr>
    <p:cSldViewPr snapToGrid="0">
      <p:cViewPr varScale="1">
        <p:scale>
          <a:sx n="72" d="100"/>
          <a:sy n="72" d="100"/>
        </p:scale>
        <p:origin x="1301" y="5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6AC210-B6F2-4341-A3F6-44EAB6921648}" type="doc">
      <dgm:prSet loTypeId="urn:microsoft.com/office/officeart/2005/8/layout/hChevron3" loCatId="process" qsTypeId="urn:microsoft.com/office/officeart/2005/8/quickstyle/simple3" qsCatId="simple" csTypeId="urn:microsoft.com/office/officeart/2005/8/colors/accent1_2" csCatId="accent1" phldr="1"/>
      <dgm:spPr/>
    </dgm:pt>
    <dgm:pt modelId="{0AD2844E-684C-44CF-BD6B-1788A5D6499A}">
      <dgm:prSet phldrT="[Text]"/>
      <dgm:spPr/>
      <dgm:t>
        <a:bodyPr/>
        <a:lstStyle/>
        <a:p>
          <a:r>
            <a:rPr lang="en-US"/>
            <a:t>Fall 2018 </a:t>
          </a:r>
          <a:endParaRPr lang="en-US" dirty="0"/>
        </a:p>
        <a:p>
          <a:r>
            <a:rPr lang="en-US" dirty="0"/>
            <a:t>1</a:t>
          </a:r>
          <a:r>
            <a:rPr lang="en-US" baseline="30000" dirty="0"/>
            <a:t>st</a:t>
          </a:r>
          <a:r>
            <a:rPr lang="en-US" dirty="0"/>
            <a:t> </a:t>
          </a:r>
          <a:r>
            <a:rPr lang="en-US" dirty="0" err="1"/>
            <a:t>Yr</a:t>
          </a:r>
          <a:r>
            <a:rPr lang="en-US" dirty="0"/>
            <a:t> College</a:t>
          </a:r>
        </a:p>
      </dgm:t>
    </dgm:pt>
    <dgm:pt modelId="{6F322D32-7254-4EC2-A8C9-FF1B6B1EE412}" type="parTrans" cxnId="{5BE13121-9FC5-4350-ABE5-E8E7D8FF6162}">
      <dgm:prSet/>
      <dgm:spPr/>
      <dgm:t>
        <a:bodyPr/>
        <a:lstStyle/>
        <a:p>
          <a:endParaRPr lang="en-US"/>
        </a:p>
      </dgm:t>
    </dgm:pt>
    <dgm:pt modelId="{B18019E3-9311-48F5-81C0-B97B162753F1}" type="sibTrans" cxnId="{5BE13121-9FC5-4350-ABE5-E8E7D8FF6162}">
      <dgm:prSet/>
      <dgm:spPr/>
      <dgm:t>
        <a:bodyPr/>
        <a:lstStyle/>
        <a:p>
          <a:endParaRPr lang="en-US"/>
        </a:p>
      </dgm:t>
    </dgm:pt>
    <dgm:pt modelId="{F375E9F4-B1AA-4912-8CFC-E824AAD088B5}">
      <dgm:prSet phldrT="[Text]"/>
      <dgm:spPr/>
      <dgm:t>
        <a:bodyPr/>
        <a:lstStyle/>
        <a:p>
          <a:r>
            <a:rPr lang="en-US" dirty="0"/>
            <a:t>Spring 2021</a:t>
          </a:r>
        </a:p>
        <a:p>
          <a:r>
            <a:rPr lang="en-US" dirty="0"/>
            <a:t>3</a:t>
          </a:r>
          <a:r>
            <a:rPr lang="en-US" baseline="30000" dirty="0"/>
            <a:t>rd</a:t>
          </a:r>
          <a:r>
            <a:rPr lang="en-US" dirty="0"/>
            <a:t> </a:t>
          </a:r>
          <a:r>
            <a:rPr lang="en-US" dirty="0" err="1"/>
            <a:t>Yr</a:t>
          </a:r>
          <a:r>
            <a:rPr lang="en-US" dirty="0"/>
            <a:t> College </a:t>
          </a:r>
        </a:p>
        <a:p>
          <a:r>
            <a:rPr lang="en-US" dirty="0"/>
            <a:t>Take MCAT</a:t>
          </a:r>
        </a:p>
      </dgm:t>
    </dgm:pt>
    <dgm:pt modelId="{ECCAD41A-B085-4D0C-B258-36938D0F6DDF}" type="parTrans" cxnId="{89079998-5CD3-48F1-BB3B-901BCF265736}">
      <dgm:prSet/>
      <dgm:spPr/>
      <dgm:t>
        <a:bodyPr/>
        <a:lstStyle/>
        <a:p>
          <a:endParaRPr lang="en-US"/>
        </a:p>
      </dgm:t>
    </dgm:pt>
    <dgm:pt modelId="{7BB86919-BC48-4FA8-B917-32130754A570}" type="sibTrans" cxnId="{89079998-5CD3-48F1-BB3B-901BCF265736}">
      <dgm:prSet/>
      <dgm:spPr/>
      <dgm:t>
        <a:bodyPr/>
        <a:lstStyle/>
        <a:p>
          <a:endParaRPr lang="en-US"/>
        </a:p>
      </dgm:t>
    </dgm:pt>
    <dgm:pt modelId="{4C6558A9-7622-491C-B3C2-054C2525EB9F}">
      <dgm:prSet phldrT="[Text]"/>
      <dgm:spPr/>
      <dgm:t>
        <a:bodyPr/>
        <a:lstStyle/>
        <a:p>
          <a:r>
            <a:rPr lang="en-US" dirty="0"/>
            <a:t>Fall 2022</a:t>
          </a:r>
        </a:p>
        <a:p>
          <a:r>
            <a:rPr lang="en-US" dirty="0"/>
            <a:t>Start Medical School </a:t>
          </a:r>
        </a:p>
      </dgm:t>
    </dgm:pt>
    <dgm:pt modelId="{CF37D647-E3E5-4DD1-AEF1-34427C6799C9}" type="parTrans" cxnId="{2295AA98-AFA3-493B-8D47-37C3073EE009}">
      <dgm:prSet/>
      <dgm:spPr/>
      <dgm:t>
        <a:bodyPr/>
        <a:lstStyle/>
        <a:p>
          <a:endParaRPr lang="en-US"/>
        </a:p>
      </dgm:t>
    </dgm:pt>
    <dgm:pt modelId="{89992E74-1AF4-41E9-B628-84D3F9F0E1A4}" type="sibTrans" cxnId="{2295AA98-AFA3-493B-8D47-37C3073EE009}">
      <dgm:prSet/>
      <dgm:spPr/>
      <dgm:t>
        <a:bodyPr/>
        <a:lstStyle/>
        <a:p>
          <a:endParaRPr lang="en-US"/>
        </a:p>
      </dgm:t>
    </dgm:pt>
    <dgm:pt modelId="{A77A5FC7-0ADE-47D8-B9BD-6452B859C95F}">
      <dgm:prSet phldrT="[Text]"/>
      <dgm:spPr/>
      <dgm:t>
        <a:bodyPr/>
        <a:lstStyle/>
        <a:p>
          <a:r>
            <a:rPr lang="en-US" dirty="0"/>
            <a:t>Fall 2021</a:t>
          </a:r>
        </a:p>
        <a:p>
          <a:r>
            <a:rPr lang="en-US" dirty="0"/>
            <a:t>4</a:t>
          </a:r>
          <a:r>
            <a:rPr lang="en-US" baseline="30000" dirty="0"/>
            <a:t>th</a:t>
          </a:r>
          <a:r>
            <a:rPr lang="en-US" dirty="0"/>
            <a:t> </a:t>
          </a:r>
          <a:r>
            <a:rPr lang="en-US" dirty="0" err="1"/>
            <a:t>Yr</a:t>
          </a:r>
          <a:r>
            <a:rPr lang="en-US" dirty="0"/>
            <a:t> College  Start Applying</a:t>
          </a:r>
        </a:p>
      </dgm:t>
    </dgm:pt>
    <dgm:pt modelId="{0507592A-476B-4656-A414-C19EF6F37345}" type="parTrans" cxnId="{E561E61E-8436-46F4-AF06-EAE2555EB16F}">
      <dgm:prSet/>
      <dgm:spPr/>
      <dgm:t>
        <a:bodyPr/>
        <a:lstStyle/>
        <a:p>
          <a:endParaRPr lang="en-US"/>
        </a:p>
      </dgm:t>
    </dgm:pt>
    <dgm:pt modelId="{363AB50E-2F1E-42BB-9682-BDE8F72CEED1}" type="sibTrans" cxnId="{E561E61E-8436-46F4-AF06-EAE2555EB16F}">
      <dgm:prSet/>
      <dgm:spPr/>
      <dgm:t>
        <a:bodyPr/>
        <a:lstStyle/>
        <a:p>
          <a:endParaRPr lang="en-US"/>
        </a:p>
      </dgm:t>
    </dgm:pt>
    <dgm:pt modelId="{BBFA8E97-175A-4355-969B-3CCAD239BDA9}">
      <dgm:prSet phldrT="[Text]"/>
      <dgm:spPr/>
      <dgm:t>
        <a:bodyPr/>
        <a:lstStyle/>
        <a:p>
          <a:r>
            <a:rPr lang="en-US"/>
            <a:t>Fall 2019 </a:t>
          </a:r>
          <a:endParaRPr lang="en-US" dirty="0"/>
        </a:p>
        <a:p>
          <a:r>
            <a:rPr lang="en-US" dirty="0"/>
            <a:t>2</a:t>
          </a:r>
          <a:r>
            <a:rPr lang="en-US" baseline="30000" dirty="0"/>
            <a:t>nd</a:t>
          </a:r>
          <a:r>
            <a:rPr lang="en-US" dirty="0"/>
            <a:t> </a:t>
          </a:r>
          <a:r>
            <a:rPr lang="en-US" dirty="0" err="1"/>
            <a:t>Yr</a:t>
          </a:r>
          <a:r>
            <a:rPr lang="en-US" dirty="0"/>
            <a:t> College</a:t>
          </a:r>
        </a:p>
      </dgm:t>
    </dgm:pt>
    <dgm:pt modelId="{9AA729BA-DB4D-4BFA-B2F3-792EB77D1D35}" type="parTrans" cxnId="{68AB51B5-7136-43C7-B4B7-38A98F945F3D}">
      <dgm:prSet/>
      <dgm:spPr/>
      <dgm:t>
        <a:bodyPr/>
        <a:lstStyle/>
        <a:p>
          <a:endParaRPr lang="en-US"/>
        </a:p>
      </dgm:t>
    </dgm:pt>
    <dgm:pt modelId="{59F0DFAA-CECA-456E-8ECB-DB0C0D290937}" type="sibTrans" cxnId="{68AB51B5-7136-43C7-B4B7-38A98F945F3D}">
      <dgm:prSet/>
      <dgm:spPr/>
      <dgm:t>
        <a:bodyPr/>
        <a:lstStyle/>
        <a:p>
          <a:endParaRPr lang="en-US"/>
        </a:p>
      </dgm:t>
    </dgm:pt>
    <dgm:pt modelId="{B91AE26B-9B96-4736-89FC-753482847DAA}">
      <dgm:prSet phldrT="[Text]"/>
      <dgm:spPr/>
      <dgm:t>
        <a:bodyPr/>
        <a:lstStyle/>
        <a:p>
          <a:r>
            <a:rPr lang="en-US"/>
            <a:t>Fall 2020 </a:t>
          </a:r>
          <a:endParaRPr lang="en-US" dirty="0"/>
        </a:p>
        <a:p>
          <a:r>
            <a:rPr lang="en-US" dirty="0"/>
            <a:t>3</a:t>
          </a:r>
          <a:r>
            <a:rPr lang="en-US" baseline="30000" dirty="0"/>
            <a:t>rd</a:t>
          </a:r>
          <a:r>
            <a:rPr lang="en-US" dirty="0"/>
            <a:t> </a:t>
          </a:r>
          <a:r>
            <a:rPr lang="en-US" dirty="0" err="1"/>
            <a:t>Yr</a:t>
          </a:r>
          <a:r>
            <a:rPr lang="en-US" dirty="0"/>
            <a:t> College</a:t>
          </a:r>
        </a:p>
      </dgm:t>
    </dgm:pt>
    <dgm:pt modelId="{49CBA921-5559-4842-A81F-046FD0F37CD3}" type="parTrans" cxnId="{E038A9FD-C329-4E7B-B2F8-7456CBB8BADD}">
      <dgm:prSet/>
      <dgm:spPr/>
      <dgm:t>
        <a:bodyPr/>
        <a:lstStyle/>
        <a:p>
          <a:endParaRPr lang="en-US"/>
        </a:p>
      </dgm:t>
    </dgm:pt>
    <dgm:pt modelId="{86D0E98E-6FD1-4E07-B689-FE871616AFFC}" type="sibTrans" cxnId="{E038A9FD-C329-4E7B-B2F8-7456CBB8BADD}">
      <dgm:prSet/>
      <dgm:spPr/>
      <dgm:t>
        <a:bodyPr/>
        <a:lstStyle/>
        <a:p>
          <a:endParaRPr lang="en-US"/>
        </a:p>
      </dgm:t>
    </dgm:pt>
    <dgm:pt modelId="{B8E26EF8-9AD8-46AC-A665-9C82F7990076}" type="pres">
      <dgm:prSet presAssocID="{876AC210-B6F2-4341-A3F6-44EAB6921648}" presName="Name0" presStyleCnt="0">
        <dgm:presLayoutVars>
          <dgm:dir/>
          <dgm:resizeHandles val="exact"/>
        </dgm:presLayoutVars>
      </dgm:prSet>
      <dgm:spPr/>
    </dgm:pt>
    <dgm:pt modelId="{C642AB4F-D5FC-47F7-BE09-2E9CCE682009}" type="pres">
      <dgm:prSet presAssocID="{0AD2844E-684C-44CF-BD6B-1788A5D6499A}" presName="parTxOnly" presStyleLbl="node1" presStyleIdx="0" presStyleCnt="6">
        <dgm:presLayoutVars>
          <dgm:bulletEnabled val="1"/>
        </dgm:presLayoutVars>
      </dgm:prSet>
      <dgm:spPr/>
    </dgm:pt>
    <dgm:pt modelId="{E3C6B3D0-EDC8-4E15-BE4E-3253C7D3F715}" type="pres">
      <dgm:prSet presAssocID="{B18019E3-9311-48F5-81C0-B97B162753F1}" presName="parSpace" presStyleCnt="0"/>
      <dgm:spPr/>
    </dgm:pt>
    <dgm:pt modelId="{CA7F8C3B-FB9D-48BE-B9CD-35F399AE81A3}" type="pres">
      <dgm:prSet presAssocID="{BBFA8E97-175A-4355-969B-3CCAD239BDA9}" presName="parTxOnly" presStyleLbl="node1" presStyleIdx="1" presStyleCnt="6">
        <dgm:presLayoutVars>
          <dgm:bulletEnabled val="1"/>
        </dgm:presLayoutVars>
      </dgm:prSet>
      <dgm:spPr/>
    </dgm:pt>
    <dgm:pt modelId="{8E3A7FA0-3104-4340-8F62-0DB8E4FAD735}" type="pres">
      <dgm:prSet presAssocID="{59F0DFAA-CECA-456E-8ECB-DB0C0D290937}" presName="parSpace" presStyleCnt="0"/>
      <dgm:spPr/>
    </dgm:pt>
    <dgm:pt modelId="{7F17DB66-EBED-4348-91D9-9324E9D4DEAB}" type="pres">
      <dgm:prSet presAssocID="{B91AE26B-9B96-4736-89FC-753482847DAA}" presName="parTxOnly" presStyleLbl="node1" presStyleIdx="2" presStyleCnt="6">
        <dgm:presLayoutVars>
          <dgm:bulletEnabled val="1"/>
        </dgm:presLayoutVars>
      </dgm:prSet>
      <dgm:spPr/>
    </dgm:pt>
    <dgm:pt modelId="{85A1AA88-5AFE-4203-9515-6164FFCC2924}" type="pres">
      <dgm:prSet presAssocID="{86D0E98E-6FD1-4E07-B689-FE871616AFFC}" presName="parSpace" presStyleCnt="0"/>
      <dgm:spPr/>
    </dgm:pt>
    <dgm:pt modelId="{80331DE8-0E1B-4183-9456-226E484F6DE5}" type="pres">
      <dgm:prSet presAssocID="{F375E9F4-B1AA-4912-8CFC-E824AAD088B5}" presName="parTxOnly" presStyleLbl="node1" presStyleIdx="3" presStyleCnt="6">
        <dgm:presLayoutVars>
          <dgm:bulletEnabled val="1"/>
        </dgm:presLayoutVars>
      </dgm:prSet>
      <dgm:spPr/>
    </dgm:pt>
    <dgm:pt modelId="{A58EC53F-6C4C-4490-8F9B-56DD411AA82B}" type="pres">
      <dgm:prSet presAssocID="{7BB86919-BC48-4FA8-B917-32130754A570}" presName="parSpace" presStyleCnt="0"/>
      <dgm:spPr/>
    </dgm:pt>
    <dgm:pt modelId="{28B3FBC2-B33D-46C7-9155-2603586FD54A}" type="pres">
      <dgm:prSet presAssocID="{A77A5FC7-0ADE-47D8-B9BD-6452B859C95F}" presName="parTxOnly" presStyleLbl="node1" presStyleIdx="4" presStyleCnt="6">
        <dgm:presLayoutVars>
          <dgm:bulletEnabled val="1"/>
        </dgm:presLayoutVars>
      </dgm:prSet>
      <dgm:spPr/>
    </dgm:pt>
    <dgm:pt modelId="{11EF539B-DDEC-4637-B2BD-8AC0924B2A46}" type="pres">
      <dgm:prSet presAssocID="{363AB50E-2F1E-42BB-9682-BDE8F72CEED1}" presName="parSpace" presStyleCnt="0"/>
      <dgm:spPr/>
    </dgm:pt>
    <dgm:pt modelId="{6C157D85-A5BD-4408-8A53-974642628B24}" type="pres">
      <dgm:prSet presAssocID="{4C6558A9-7622-491C-B3C2-054C2525EB9F}" presName="parTxOnly" presStyleLbl="node1" presStyleIdx="5" presStyleCnt="6">
        <dgm:presLayoutVars>
          <dgm:bulletEnabled val="1"/>
        </dgm:presLayoutVars>
      </dgm:prSet>
      <dgm:spPr/>
    </dgm:pt>
  </dgm:ptLst>
  <dgm:cxnLst>
    <dgm:cxn modelId="{E561E61E-8436-46F4-AF06-EAE2555EB16F}" srcId="{876AC210-B6F2-4341-A3F6-44EAB6921648}" destId="{A77A5FC7-0ADE-47D8-B9BD-6452B859C95F}" srcOrd="4" destOrd="0" parTransId="{0507592A-476B-4656-A414-C19EF6F37345}" sibTransId="{363AB50E-2F1E-42BB-9682-BDE8F72CEED1}"/>
    <dgm:cxn modelId="{5BE13121-9FC5-4350-ABE5-E8E7D8FF6162}" srcId="{876AC210-B6F2-4341-A3F6-44EAB6921648}" destId="{0AD2844E-684C-44CF-BD6B-1788A5D6499A}" srcOrd="0" destOrd="0" parTransId="{6F322D32-7254-4EC2-A8C9-FF1B6B1EE412}" sibTransId="{B18019E3-9311-48F5-81C0-B97B162753F1}"/>
    <dgm:cxn modelId="{5D818127-B7D5-422D-A476-27FDC5C225C9}" type="presOf" srcId="{F375E9F4-B1AA-4912-8CFC-E824AAD088B5}" destId="{80331DE8-0E1B-4183-9456-226E484F6DE5}" srcOrd="0" destOrd="0" presId="urn:microsoft.com/office/officeart/2005/8/layout/hChevron3"/>
    <dgm:cxn modelId="{F3999B34-A174-4A07-9425-21276EB0BD21}" type="presOf" srcId="{876AC210-B6F2-4341-A3F6-44EAB6921648}" destId="{B8E26EF8-9AD8-46AC-A665-9C82F7990076}" srcOrd="0" destOrd="0" presId="urn:microsoft.com/office/officeart/2005/8/layout/hChevron3"/>
    <dgm:cxn modelId="{8C461343-A79B-4F2B-BF2E-F32DA3197210}" type="presOf" srcId="{4C6558A9-7622-491C-B3C2-054C2525EB9F}" destId="{6C157D85-A5BD-4408-8A53-974642628B24}" srcOrd="0" destOrd="0" presId="urn:microsoft.com/office/officeart/2005/8/layout/hChevron3"/>
    <dgm:cxn modelId="{45A70C71-8A1B-4848-9489-5664FAB4848C}" type="presOf" srcId="{BBFA8E97-175A-4355-969B-3CCAD239BDA9}" destId="{CA7F8C3B-FB9D-48BE-B9CD-35F399AE81A3}" srcOrd="0" destOrd="0" presId="urn:microsoft.com/office/officeart/2005/8/layout/hChevron3"/>
    <dgm:cxn modelId="{064BF55A-BC68-4292-87ED-7AF68BB0934A}" type="presOf" srcId="{0AD2844E-684C-44CF-BD6B-1788A5D6499A}" destId="{C642AB4F-D5FC-47F7-BE09-2E9CCE682009}" srcOrd="0" destOrd="0" presId="urn:microsoft.com/office/officeart/2005/8/layout/hChevron3"/>
    <dgm:cxn modelId="{89079998-5CD3-48F1-BB3B-901BCF265736}" srcId="{876AC210-B6F2-4341-A3F6-44EAB6921648}" destId="{F375E9F4-B1AA-4912-8CFC-E824AAD088B5}" srcOrd="3" destOrd="0" parTransId="{ECCAD41A-B085-4D0C-B258-36938D0F6DDF}" sibTransId="{7BB86919-BC48-4FA8-B917-32130754A570}"/>
    <dgm:cxn modelId="{2295AA98-AFA3-493B-8D47-37C3073EE009}" srcId="{876AC210-B6F2-4341-A3F6-44EAB6921648}" destId="{4C6558A9-7622-491C-B3C2-054C2525EB9F}" srcOrd="5" destOrd="0" parTransId="{CF37D647-E3E5-4DD1-AEF1-34427C6799C9}" sibTransId="{89992E74-1AF4-41E9-B628-84D3F9F0E1A4}"/>
    <dgm:cxn modelId="{762C1CB4-9229-4001-B51C-70ED45790AC4}" type="presOf" srcId="{B91AE26B-9B96-4736-89FC-753482847DAA}" destId="{7F17DB66-EBED-4348-91D9-9324E9D4DEAB}" srcOrd="0" destOrd="0" presId="urn:microsoft.com/office/officeart/2005/8/layout/hChevron3"/>
    <dgm:cxn modelId="{68AB51B5-7136-43C7-B4B7-38A98F945F3D}" srcId="{876AC210-B6F2-4341-A3F6-44EAB6921648}" destId="{BBFA8E97-175A-4355-969B-3CCAD239BDA9}" srcOrd="1" destOrd="0" parTransId="{9AA729BA-DB4D-4BFA-B2F3-792EB77D1D35}" sibTransId="{59F0DFAA-CECA-456E-8ECB-DB0C0D290937}"/>
    <dgm:cxn modelId="{C36813E7-E64D-4E65-BF72-C4C2725940AB}" type="presOf" srcId="{A77A5FC7-0ADE-47D8-B9BD-6452B859C95F}" destId="{28B3FBC2-B33D-46C7-9155-2603586FD54A}" srcOrd="0" destOrd="0" presId="urn:microsoft.com/office/officeart/2005/8/layout/hChevron3"/>
    <dgm:cxn modelId="{E038A9FD-C329-4E7B-B2F8-7456CBB8BADD}" srcId="{876AC210-B6F2-4341-A3F6-44EAB6921648}" destId="{B91AE26B-9B96-4736-89FC-753482847DAA}" srcOrd="2" destOrd="0" parTransId="{49CBA921-5559-4842-A81F-046FD0F37CD3}" sibTransId="{86D0E98E-6FD1-4E07-B689-FE871616AFFC}"/>
    <dgm:cxn modelId="{DD0A4249-6BFF-4487-89E3-24FAD519FBD9}" type="presParOf" srcId="{B8E26EF8-9AD8-46AC-A665-9C82F7990076}" destId="{C642AB4F-D5FC-47F7-BE09-2E9CCE682009}" srcOrd="0" destOrd="0" presId="urn:microsoft.com/office/officeart/2005/8/layout/hChevron3"/>
    <dgm:cxn modelId="{0B04C2C2-3F31-422A-8C09-E1AF447B63B3}" type="presParOf" srcId="{B8E26EF8-9AD8-46AC-A665-9C82F7990076}" destId="{E3C6B3D0-EDC8-4E15-BE4E-3253C7D3F715}" srcOrd="1" destOrd="0" presId="urn:microsoft.com/office/officeart/2005/8/layout/hChevron3"/>
    <dgm:cxn modelId="{B49A0D24-1151-4902-8E5E-4D70B6D636A9}" type="presParOf" srcId="{B8E26EF8-9AD8-46AC-A665-9C82F7990076}" destId="{CA7F8C3B-FB9D-48BE-B9CD-35F399AE81A3}" srcOrd="2" destOrd="0" presId="urn:microsoft.com/office/officeart/2005/8/layout/hChevron3"/>
    <dgm:cxn modelId="{D01F261E-52EE-448D-8B5C-3EBD45CC235A}" type="presParOf" srcId="{B8E26EF8-9AD8-46AC-A665-9C82F7990076}" destId="{8E3A7FA0-3104-4340-8F62-0DB8E4FAD735}" srcOrd="3" destOrd="0" presId="urn:microsoft.com/office/officeart/2005/8/layout/hChevron3"/>
    <dgm:cxn modelId="{096680B0-65C9-4E6C-BA05-800A426DC27A}" type="presParOf" srcId="{B8E26EF8-9AD8-46AC-A665-9C82F7990076}" destId="{7F17DB66-EBED-4348-91D9-9324E9D4DEAB}" srcOrd="4" destOrd="0" presId="urn:microsoft.com/office/officeart/2005/8/layout/hChevron3"/>
    <dgm:cxn modelId="{CC9021FF-9F7A-433C-AA03-7EED05D22EAD}" type="presParOf" srcId="{B8E26EF8-9AD8-46AC-A665-9C82F7990076}" destId="{85A1AA88-5AFE-4203-9515-6164FFCC2924}" srcOrd="5" destOrd="0" presId="urn:microsoft.com/office/officeart/2005/8/layout/hChevron3"/>
    <dgm:cxn modelId="{4D3CF763-F881-43D0-8AA1-EA0B313A8C41}" type="presParOf" srcId="{B8E26EF8-9AD8-46AC-A665-9C82F7990076}" destId="{80331DE8-0E1B-4183-9456-226E484F6DE5}" srcOrd="6" destOrd="0" presId="urn:microsoft.com/office/officeart/2005/8/layout/hChevron3"/>
    <dgm:cxn modelId="{FBB734A8-CB66-4A26-9194-D4C86707E951}" type="presParOf" srcId="{B8E26EF8-9AD8-46AC-A665-9C82F7990076}" destId="{A58EC53F-6C4C-4490-8F9B-56DD411AA82B}" srcOrd="7" destOrd="0" presId="urn:microsoft.com/office/officeart/2005/8/layout/hChevron3"/>
    <dgm:cxn modelId="{717A0507-580C-4822-BE1A-82CD496D80FC}" type="presParOf" srcId="{B8E26EF8-9AD8-46AC-A665-9C82F7990076}" destId="{28B3FBC2-B33D-46C7-9155-2603586FD54A}" srcOrd="8" destOrd="0" presId="urn:microsoft.com/office/officeart/2005/8/layout/hChevron3"/>
    <dgm:cxn modelId="{0E7060D0-DF73-4014-8341-6F7CE320ECE9}" type="presParOf" srcId="{B8E26EF8-9AD8-46AC-A665-9C82F7990076}" destId="{11EF539B-DDEC-4637-B2BD-8AC0924B2A46}" srcOrd="9" destOrd="0" presId="urn:microsoft.com/office/officeart/2005/8/layout/hChevron3"/>
    <dgm:cxn modelId="{B1571B1F-9E1A-4B88-B311-410D1D3C2012}" type="presParOf" srcId="{B8E26EF8-9AD8-46AC-A665-9C82F7990076}" destId="{6C157D85-A5BD-4408-8A53-974642628B24}"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6AC210-B6F2-4341-A3F6-44EAB6921648}" type="doc">
      <dgm:prSet loTypeId="urn:microsoft.com/office/officeart/2005/8/layout/hChevron3" loCatId="process" qsTypeId="urn:microsoft.com/office/officeart/2005/8/quickstyle/simple3" qsCatId="simple" csTypeId="urn:microsoft.com/office/officeart/2005/8/colors/accent1_2" csCatId="accent1" phldr="1"/>
      <dgm:spPr/>
    </dgm:pt>
    <dgm:pt modelId="{0AD2844E-684C-44CF-BD6B-1788A5D6499A}">
      <dgm:prSet phldrT="[Text]"/>
      <dgm:spPr/>
      <dgm:t>
        <a:bodyPr/>
        <a:lstStyle/>
        <a:p>
          <a:r>
            <a:rPr lang="en-US" dirty="0"/>
            <a:t>Fall 2018 </a:t>
          </a:r>
        </a:p>
        <a:p>
          <a:r>
            <a:rPr lang="en-US" dirty="0"/>
            <a:t>1</a:t>
          </a:r>
          <a:r>
            <a:rPr lang="en-US" baseline="30000" dirty="0"/>
            <a:t>st</a:t>
          </a:r>
          <a:r>
            <a:rPr lang="en-US" dirty="0"/>
            <a:t> </a:t>
          </a:r>
          <a:r>
            <a:rPr lang="en-US" dirty="0" err="1"/>
            <a:t>Yr</a:t>
          </a:r>
          <a:r>
            <a:rPr lang="en-US" dirty="0"/>
            <a:t> College</a:t>
          </a:r>
        </a:p>
      </dgm:t>
    </dgm:pt>
    <dgm:pt modelId="{6F322D32-7254-4EC2-A8C9-FF1B6B1EE412}" type="parTrans" cxnId="{5BE13121-9FC5-4350-ABE5-E8E7D8FF6162}">
      <dgm:prSet/>
      <dgm:spPr/>
      <dgm:t>
        <a:bodyPr/>
        <a:lstStyle/>
        <a:p>
          <a:endParaRPr lang="en-US"/>
        </a:p>
      </dgm:t>
    </dgm:pt>
    <dgm:pt modelId="{B18019E3-9311-48F5-81C0-B97B162753F1}" type="sibTrans" cxnId="{5BE13121-9FC5-4350-ABE5-E8E7D8FF6162}">
      <dgm:prSet/>
      <dgm:spPr/>
      <dgm:t>
        <a:bodyPr/>
        <a:lstStyle/>
        <a:p>
          <a:endParaRPr lang="en-US"/>
        </a:p>
      </dgm:t>
    </dgm:pt>
    <dgm:pt modelId="{F375E9F4-B1AA-4912-8CFC-E824AAD088B5}">
      <dgm:prSet phldrT="[Text]"/>
      <dgm:spPr/>
      <dgm:t>
        <a:bodyPr/>
        <a:lstStyle/>
        <a:p>
          <a:r>
            <a:rPr lang="en-US" dirty="0"/>
            <a:t>Spring 2021</a:t>
          </a:r>
        </a:p>
        <a:p>
          <a:r>
            <a:rPr lang="en-US" dirty="0"/>
            <a:t>3</a:t>
          </a:r>
          <a:r>
            <a:rPr lang="en-US" baseline="30000" dirty="0"/>
            <a:t>rd</a:t>
          </a:r>
          <a:r>
            <a:rPr lang="en-US" dirty="0"/>
            <a:t> </a:t>
          </a:r>
          <a:r>
            <a:rPr lang="en-US" dirty="0" err="1"/>
            <a:t>Yr</a:t>
          </a:r>
          <a:r>
            <a:rPr lang="en-US" dirty="0"/>
            <a:t> College </a:t>
          </a:r>
        </a:p>
        <a:p>
          <a:r>
            <a:rPr lang="en-US" dirty="0"/>
            <a:t>Take MCAT</a:t>
          </a:r>
        </a:p>
      </dgm:t>
    </dgm:pt>
    <dgm:pt modelId="{ECCAD41A-B085-4D0C-B258-36938D0F6DDF}" type="parTrans" cxnId="{89079998-5CD3-48F1-BB3B-901BCF265736}">
      <dgm:prSet/>
      <dgm:spPr/>
      <dgm:t>
        <a:bodyPr/>
        <a:lstStyle/>
        <a:p>
          <a:endParaRPr lang="en-US"/>
        </a:p>
      </dgm:t>
    </dgm:pt>
    <dgm:pt modelId="{7BB86919-BC48-4FA8-B917-32130754A570}" type="sibTrans" cxnId="{89079998-5CD3-48F1-BB3B-901BCF265736}">
      <dgm:prSet/>
      <dgm:spPr/>
      <dgm:t>
        <a:bodyPr/>
        <a:lstStyle/>
        <a:p>
          <a:endParaRPr lang="en-US"/>
        </a:p>
      </dgm:t>
    </dgm:pt>
    <dgm:pt modelId="{4C6558A9-7622-491C-B3C2-054C2525EB9F}">
      <dgm:prSet phldrT="[Text]"/>
      <dgm:spPr/>
      <dgm:t>
        <a:bodyPr/>
        <a:lstStyle/>
        <a:p>
          <a:r>
            <a:rPr lang="en-US" dirty="0"/>
            <a:t>Fall 2022</a:t>
          </a:r>
        </a:p>
        <a:p>
          <a:r>
            <a:rPr lang="en-US" dirty="0"/>
            <a:t>Start Medical School </a:t>
          </a:r>
        </a:p>
      </dgm:t>
    </dgm:pt>
    <dgm:pt modelId="{CF37D647-E3E5-4DD1-AEF1-34427C6799C9}" type="parTrans" cxnId="{2295AA98-AFA3-493B-8D47-37C3073EE009}">
      <dgm:prSet/>
      <dgm:spPr/>
      <dgm:t>
        <a:bodyPr/>
        <a:lstStyle/>
        <a:p>
          <a:endParaRPr lang="en-US"/>
        </a:p>
      </dgm:t>
    </dgm:pt>
    <dgm:pt modelId="{89992E74-1AF4-41E9-B628-84D3F9F0E1A4}" type="sibTrans" cxnId="{2295AA98-AFA3-493B-8D47-37C3073EE009}">
      <dgm:prSet/>
      <dgm:spPr/>
      <dgm:t>
        <a:bodyPr/>
        <a:lstStyle/>
        <a:p>
          <a:endParaRPr lang="en-US"/>
        </a:p>
      </dgm:t>
    </dgm:pt>
    <dgm:pt modelId="{A77A5FC7-0ADE-47D8-B9BD-6452B859C95F}">
      <dgm:prSet phldrT="[Text]"/>
      <dgm:spPr/>
      <dgm:t>
        <a:bodyPr/>
        <a:lstStyle/>
        <a:p>
          <a:r>
            <a:rPr lang="en-US" dirty="0"/>
            <a:t>Fall 2021</a:t>
          </a:r>
        </a:p>
        <a:p>
          <a:r>
            <a:rPr lang="en-US" dirty="0"/>
            <a:t>4</a:t>
          </a:r>
          <a:r>
            <a:rPr lang="en-US" baseline="30000" dirty="0"/>
            <a:t>th</a:t>
          </a:r>
          <a:r>
            <a:rPr lang="en-US" dirty="0"/>
            <a:t> </a:t>
          </a:r>
          <a:r>
            <a:rPr lang="en-US" dirty="0" err="1"/>
            <a:t>Yr</a:t>
          </a:r>
          <a:r>
            <a:rPr lang="en-US" dirty="0"/>
            <a:t> College  Start Applying</a:t>
          </a:r>
        </a:p>
      </dgm:t>
    </dgm:pt>
    <dgm:pt modelId="{0507592A-476B-4656-A414-C19EF6F37345}" type="parTrans" cxnId="{E561E61E-8436-46F4-AF06-EAE2555EB16F}">
      <dgm:prSet/>
      <dgm:spPr/>
      <dgm:t>
        <a:bodyPr/>
        <a:lstStyle/>
        <a:p>
          <a:endParaRPr lang="en-US"/>
        </a:p>
      </dgm:t>
    </dgm:pt>
    <dgm:pt modelId="{363AB50E-2F1E-42BB-9682-BDE8F72CEED1}" type="sibTrans" cxnId="{E561E61E-8436-46F4-AF06-EAE2555EB16F}">
      <dgm:prSet/>
      <dgm:spPr/>
      <dgm:t>
        <a:bodyPr/>
        <a:lstStyle/>
        <a:p>
          <a:endParaRPr lang="en-US"/>
        </a:p>
      </dgm:t>
    </dgm:pt>
    <dgm:pt modelId="{BBFA8E97-175A-4355-969B-3CCAD239BDA9}">
      <dgm:prSet phldrT="[Text]"/>
      <dgm:spPr/>
      <dgm:t>
        <a:bodyPr/>
        <a:lstStyle/>
        <a:p>
          <a:r>
            <a:rPr lang="en-US" dirty="0"/>
            <a:t>Fall 2019 </a:t>
          </a:r>
        </a:p>
        <a:p>
          <a:r>
            <a:rPr lang="en-US" dirty="0"/>
            <a:t>2</a:t>
          </a:r>
          <a:r>
            <a:rPr lang="en-US" baseline="30000" dirty="0"/>
            <a:t>nd</a:t>
          </a:r>
          <a:r>
            <a:rPr lang="en-US" dirty="0"/>
            <a:t> </a:t>
          </a:r>
          <a:r>
            <a:rPr lang="en-US" dirty="0" err="1"/>
            <a:t>Yr</a:t>
          </a:r>
          <a:r>
            <a:rPr lang="en-US" dirty="0"/>
            <a:t> College</a:t>
          </a:r>
        </a:p>
      </dgm:t>
    </dgm:pt>
    <dgm:pt modelId="{9AA729BA-DB4D-4BFA-B2F3-792EB77D1D35}" type="parTrans" cxnId="{68AB51B5-7136-43C7-B4B7-38A98F945F3D}">
      <dgm:prSet/>
      <dgm:spPr/>
      <dgm:t>
        <a:bodyPr/>
        <a:lstStyle/>
        <a:p>
          <a:endParaRPr lang="en-US"/>
        </a:p>
      </dgm:t>
    </dgm:pt>
    <dgm:pt modelId="{59F0DFAA-CECA-456E-8ECB-DB0C0D290937}" type="sibTrans" cxnId="{68AB51B5-7136-43C7-B4B7-38A98F945F3D}">
      <dgm:prSet/>
      <dgm:spPr/>
      <dgm:t>
        <a:bodyPr/>
        <a:lstStyle/>
        <a:p>
          <a:endParaRPr lang="en-US"/>
        </a:p>
      </dgm:t>
    </dgm:pt>
    <dgm:pt modelId="{B91AE26B-9B96-4736-89FC-753482847DAA}">
      <dgm:prSet phldrT="[Text]"/>
      <dgm:spPr/>
      <dgm:t>
        <a:bodyPr/>
        <a:lstStyle/>
        <a:p>
          <a:r>
            <a:rPr lang="en-US" dirty="0"/>
            <a:t>Fall 2020 </a:t>
          </a:r>
        </a:p>
        <a:p>
          <a:r>
            <a:rPr lang="en-US" dirty="0"/>
            <a:t>3</a:t>
          </a:r>
          <a:r>
            <a:rPr lang="en-US" baseline="30000" dirty="0"/>
            <a:t>rd</a:t>
          </a:r>
          <a:r>
            <a:rPr lang="en-US" dirty="0"/>
            <a:t> </a:t>
          </a:r>
          <a:r>
            <a:rPr lang="en-US" dirty="0" err="1"/>
            <a:t>Yr</a:t>
          </a:r>
          <a:r>
            <a:rPr lang="en-US" dirty="0"/>
            <a:t> College</a:t>
          </a:r>
        </a:p>
      </dgm:t>
    </dgm:pt>
    <dgm:pt modelId="{49CBA921-5559-4842-A81F-046FD0F37CD3}" type="parTrans" cxnId="{E038A9FD-C329-4E7B-B2F8-7456CBB8BADD}">
      <dgm:prSet/>
      <dgm:spPr/>
      <dgm:t>
        <a:bodyPr/>
        <a:lstStyle/>
        <a:p>
          <a:endParaRPr lang="en-US"/>
        </a:p>
      </dgm:t>
    </dgm:pt>
    <dgm:pt modelId="{86D0E98E-6FD1-4E07-B689-FE871616AFFC}" type="sibTrans" cxnId="{E038A9FD-C329-4E7B-B2F8-7456CBB8BADD}">
      <dgm:prSet/>
      <dgm:spPr/>
      <dgm:t>
        <a:bodyPr/>
        <a:lstStyle/>
        <a:p>
          <a:endParaRPr lang="en-US"/>
        </a:p>
      </dgm:t>
    </dgm:pt>
    <dgm:pt modelId="{B8E26EF8-9AD8-46AC-A665-9C82F7990076}" type="pres">
      <dgm:prSet presAssocID="{876AC210-B6F2-4341-A3F6-44EAB6921648}" presName="Name0" presStyleCnt="0">
        <dgm:presLayoutVars>
          <dgm:dir/>
          <dgm:resizeHandles val="exact"/>
        </dgm:presLayoutVars>
      </dgm:prSet>
      <dgm:spPr/>
    </dgm:pt>
    <dgm:pt modelId="{C642AB4F-D5FC-47F7-BE09-2E9CCE682009}" type="pres">
      <dgm:prSet presAssocID="{0AD2844E-684C-44CF-BD6B-1788A5D6499A}" presName="parTxOnly" presStyleLbl="node1" presStyleIdx="0" presStyleCnt="6">
        <dgm:presLayoutVars>
          <dgm:bulletEnabled val="1"/>
        </dgm:presLayoutVars>
      </dgm:prSet>
      <dgm:spPr/>
    </dgm:pt>
    <dgm:pt modelId="{E3C6B3D0-EDC8-4E15-BE4E-3253C7D3F715}" type="pres">
      <dgm:prSet presAssocID="{B18019E3-9311-48F5-81C0-B97B162753F1}" presName="parSpace" presStyleCnt="0"/>
      <dgm:spPr/>
    </dgm:pt>
    <dgm:pt modelId="{CA7F8C3B-FB9D-48BE-B9CD-35F399AE81A3}" type="pres">
      <dgm:prSet presAssocID="{BBFA8E97-175A-4355-969B-3CCAD239BDA9}" presName="parTxOnly" presStyleLbl="node1" presStyleIdx="1" presStyleCnt="6">
        <dgm:presLayoutVars>
          <dgm:bulletEnabled val="1"/>
        </dgm:presLayoutVars>
      </dgm:prSet>
      <dgm:spPr/>
    </dgm:pt>
    <dgm:pt modelId="{8E3A7FA0-3104-4340-8F62-0DB8E4FAD735}" type="pres">
      <dgm:prSet presAssocID="{59F0DFAA-CECA-456E-8ECB-DB0C0D290937}" presName="parSpace" presStyleCnt="0"/>
      <dgm:spPr/>
    </dgm:pt>
    <dgm:pt modelId="{7F17DB66-EBED-4348-91D9-9324E9D4DEAB}" type="pres">
      <dgm:prSet presAssocID="{B91AE26B-9B96-4736-89FC-753482847DAA}" presName="parTxOnly" presStyleLbl="node1" presStyleIdx="2" presStyleCnt="6">
        <dgm:presLayoutVars>
          <dgm:bulletEnabled val="1"/>
        </dgm:presLayoutVars>
      </dgm:prSet>
      <dgm:spPr/>
    </dgm:pt>
    <dgm:pt modelId="{85A1AA88-5AFE-4203-9515-6164FFCC2924}" type="pres">
      <dgm:prSet presAssocID="{86D0E98E-6FD1-4E07-B689-FE871616AFFC}" presName="parSpace" presStyleCnt="0"/>
      <dgm:spPr/>
    </dgm:pt>
    <dgm:pt modelId="{80331DE8-0E1B-4183-9456-226E484F6DE5}" type="pres">
      <dgm:prSet presAssocID="{F375E9F4-B1AA-4912-8CFC-E824AAD088B5}" presName="parTxOnly" presStyleLbl="node1" presStyleIdx="3" presStyleCnt="6">
        <dgm:presLayoutVars>
          <dgm:bulletEnabled val="1"/>
        </dgm:presLayoutVars>
      </dgm:prSet>
      <dgm:spPr/>
    </dgm:pt>
    <dgm:pt modelId="{A58EC53F-6C4C-4490-8F9B-56DD411AA82B}" type="pres">
      <dgm:prSet presAssocID="{7BB86919-BC48-4FA8-B917-32130754A570}" presName="parSpace" presStyleCnt="0"/>
      <dgm:spPr/>
    </dgm:pt>
    <dgm:pt modelId="{28B3FBC2-B33D-46C7-9155-2603586FD54A}" type="pres">
      <dgm:prSet presAssocID="{A77A5FC7-0ADE-47D8-B9BD-6452B859C95F}" presName="parTxOnly" presStyleLbl="node1" presStyleIdx="4" presStyleCnt="6">
        <dgm:presLayoutVars>
          <dgm:bulletEnabled val="1"/>
        </dgm:presLayoutVars>
      </dgm:prSet>
      <dgm:spPr/>
    </dgm:pt>
    <dgm:pt modelId="{11EF539B-DDEC-4637-B2BD-8AC0924B2A46}" type="pres">
      <dgm:prSet presAssocID="{363AB50E-2F1E-42BB-9682-BDE8F72CEED1}" presName="parSpace" presStyleCnt="0"/>
      <dgm:spPr/>
    </dgm:pt>
    <dgm:pt modelId="{6C157D85-A5BD-4408-8A53-974642628B24}" type="pres">
      <dgm:prSet presAssocID="{4C6558A9-7622-491C-B3C2-054C2525EB9F}" presName="parTxOnly" presStyleLbl="node1" presStyleIdx="5" presStyleCnt="6">
        <dgm:presLayoutVars>
          <dgm:bulletEnabled val="1"/>
        </dgm:presLayoutVars>
      </dgm:prSet>
      <dgm:spPr/>
    </dgm:pt>
  </dgm:ptLst>
  <dgm:cxnLst>
    <dgm:cxn modelId="{E561E61E-8436-46F4-AF06-EAE2555EB16F}" srcId="{876AC210-B6F2-4341-A3F6-44EAB6921648}" destId="{A77A5FC7-0ADE-47D8-B9BD-6452B859C95F}" srcOrd="4" destOrd="0" parTransId="{0507592A-476B-4656-A414-C19EF6F37345}" sibTransId="{363AB50E-2F1E-42BB-9682-BDE8F72CEED1}"/>
    <dgm:cxn modelId="{5BE13121-9FC5-4350-ABE5-E8E7D8FF6162}" srcId="{876AC210-B6F2-4341-A3F6-44EAB6921648}" destId="{0AD2844E-684C-44CF-BD6B-1788A5D6499A}" srcOrd="0" destOrd="0" parTransId="{6F322D32-7254-4EC2-A8C9-FF1B6B1EE412}" sibTransId="{B18019E3-9311-48F5-81C0-B97B162753F1}"/>
    <dgm:cxn modelId="{5D818127-B7D5-422D-A476-27FDC5C225C9}" type="presOf" srcId="{F375E9F4-B1AA-4912-8CFC-E824AAD088B5}" destId="{80331DE8-0E1B-4183-9456-226E484F6DE5}" srcOrd="0" destOrd="0" presId="urn:microsoft.com/office/officeart/2005/8/layout/hChevron3"/>
    <dgm:cxn modelId="{F3999B34-A174-4A07-9425-21276EB0BD21}" type="presOf" srcId="{876AC210-B6F2-4341-A3F6-44EAB6921648}" destId="{B8E26EF8-9AD8-46AC-A665-9C82F7990076}" srcOrd="0" destOrd="0" presId="urn:microsoft.com/office/officeart/2005/8/layout/hChevron3"/>
    <dgm:cxn modelId="{8C461343-A79B-4F2B-BF2E-F32DA3197210}" type="presOf" srcId="{4C6558A9-7622-491C-B3C2-054C2525EB9F}" destId="{6C157D85-A5BD-4408-8A53-974642628B24}" srcOrd="0" destOrd="0" presId="urn:microsoft.com/office/officeart/2005/8/layout/hChevron3"/>
    <dgm:cxn modelId="{45A70C71-8A1B-4848-9489-5664FAB4848C}" type="presOf" srcId="{BBFA8E97-175A-4355-969B-3CCAD239BDA9}" destId="{CA7F8C3B-FB9D-48BE-B9CD-35F399AE81A3}" srcOrd="0" destOrd="0" presId="urn:microsoft.com/office/officeart/2005/8/layout/hChevron3"/>
    <dgm:cxn modelId="{064BF55A-BC68-4292-87ED-7AF68BB0934A}" type="presOf" srcId="{0AD2844E-684C-44CF-BD6B-1788A5D6499A}" destId="{C642AB4F-D5FC-47F7-BE09-2E9CCE682009}" srcOrd="0" destOrd="0" presId="urn:microsoft.com/office/officeart/2005/8/layout/hChevron3"/>
    <dgm:cxn modelId="{89079998-5CD3-48F1-BB3B-901BCF265736}" srcId="{876AC210-B6F2-4341-A3F6-44EAB6921648}" destId="{F375E9F4-B1AA-4912-8CFC-E824AAD088B5}" srcOrd="3" destOrd="0" parTransId="{ECCAD41A-B085-4D0C-B258-36938D0F6DDF}" sibTransId="{7BB86919-BC48-4FA8-B917-32130754A570}"/>
    <dgm:cxn modelId="{2295AA98-AFA3-493B-8D47-37C3073EE009}" srcId="{876AC210-B6F2-4341-A3F6-44EAB6921648}" destId="{4C6558A9-7622-491C-B3C2-054C2525EB9F}" srcOrd="5" destOrd="0" parTransId="{CF37D647-E3E5-4DD1-AEF1-34427C6799C9}" sibTransId="{89992E74-1AF4-41E9-B628-84D3F9F0E1A4}"/>
    <dgm:cxn modelId="{762C1CB4-9229-4001-B51C-70ED45790AC4}" type="presOf" srcId="{B91AE26B-9B96-4736-89FC-753482847DAA}" destId="{7F17DB66-EBED-4348-91D9-9324E9D4DEAB}" srcOrd="0" destOrd="0" presId="urn:microsoft.com/office/officeart/2005/8/layout/hChevron3"/>
    <dgm:cxn modelId="{68AB51B5-7136-43C7-B4B7-38A98F945F3D}" srcId="{876AC210-B6F2-4341-A3F6-44EAB6921648}" destId="{BBFA8E97-175A-4355-969B-3CCAD239BDA9}" srcOrd="1" destOrd="0" parTransId="{9AA729BA-DB4D-4BFA-B2F3-792EB77D1D35}" sibTransId="{59F0DFAA-CECA-456E-8ECB-DB0C0D290937}"/>
    <dgm:cxn modelId="{C36813E7-E64D-4E65-BF72-C4C2725940AB}" type="presOf" srcId="{A77A5FC7-0ADE-47D8-B9BD-6452B859C95F}" destId="{28B3FBC2-B33D-46C7-9155-2603586FD54A}" srcOrd="0" destOrd="0" presId="urn:microsoft.com/office/officeart/2005/8/layout/hChevron3"/>
    <dgm:cxn modelId="{E038A9FD-C329-4E7B-B2F8-7456CBB8BADD}" srcId="{876AC210-B6F2-4341-A3F6-44EAB6921648}" destId="{B91AE26B-9B96-4736-89FC-753482847DAA}" srcOrd="2" destOrd="0" parTransId="{49CBA921-5559-4842-A81F-046FD0F37CD3}" sibTransId="{86D0E98E-6FD1-4E07-B689-FE871616AFFC}"/>
    <dgm:cxn modelId="{DD0A4249-6BFF-4487-89E3-24FAD519FBD9}" type="presParOf" srcId="{B8E26EF8-9AD8-46AC-A665-9C82F7990076}" destId="{C642AB4F-D5FC-47F7-BE09-2E9CCE682009}" srcOrd="0" destOrd="0" presId="urn:microsoft.com/office/officeart/2005/8/layout/hChevron3"/>
    <dgm:cxn modelId="{0B04C2C2-3F31-422A-8C09-E1AF447B63B3}" type="presParOf" srcId="{B8E26EF8-9AD8-46AC-A665-9C82F7990076}" destId="{E3C6B3D0-EDC8-4E15-BE4E-3253C7D3F715}" srcOrd="1" destOrd="0" presId="urn:microsoft.com/office/officeart/2005/8/layout/hChevron3"/>
    <dgm:cxn modelId="{B49A0D24-1151-4902-8E5E-4D70B6D636A9}" type="presParOf" srcId="{B8E26EF8-9AD8-46AC-A665-9C82F7990076}" destId="{CA7F8C3B-FB9D-48BE-B9CD-35F399AE81A3}" srcOrd="2" destOrd="0" presId="urn:microsoft.com/office/officeart/2005/8/layout/hChevron3"/>
    <dgm:cxn modelId="{D01F261E-52EE-448D-8B5C-3EBD45CC235A}" type="presParOf" srcId="{B8E26EF8-9AD8-46AC-A665-9C82F7990076}" destId="{8E3A7FA0-3104-4340-8F62-0DB8E4FAD735}" srcOrd="3" destOrd="0" presId="urn:microsoft.com/office/officeart/2005/8/layout/hChevron3"/>
    <dgm:cxn modelId="{096680B0-65C9-4E6C-BA05-800A426DC27A}" type="presParOf" srcId="{B8E26EF8-9AD8-46AC-A665-9C82F7990076}" destId="{7F17DB66-EBED-4348-91D9-9324E9D4DEAB}" srcOrd="4" destOrd="0" presId="urn:microsoft.com/office/officeart/2005/8/layout/hChevron3"/>
    <dgm:cxn modelId="{CC9021FF-9F7A-433C-AA03-7EED05D22EAD}" type="presParOf" srcId="{B8E26EF8-9AD8-46AC-A665-9C82F7990076}" destId="{85A1AA88-5AFE-4203-9515-6164FFCC2924}" srcOrd="5" destOrd="0" presId="urn:microsoft.com/office/officeart/2005/8/layout/hChevron3"/>
    <dgm:cxn modelId="{4D3CF763-F881-43D0-8AA1-EA0B313A8C41}" type="presParOf" srcId="{B8E26EF8-9AD8-46AC-A665-9C82F7990076}" destId="{80331DE8-0E1B-4183-9456-226E484F6DE5}" srcOrd="6" destOrd="0" presId="urn:microsoft.com/office/officeart/2005/8/layout/hChevron3"/>
    <dgm:cxn modelId="{FBB734A8-CB66-4A26-9194-D4C86707E951}" type="presParOf" srcId="{B8E26EF8-9AD8-46AC-A665-9C82F7990076}" destId="{A58EC53F-6C4C-4490-8F9B-56DD411AA82B}" srcOrd="7" destOrd="0" presId="urn:microsoft.com/office/officeart/2005/8/layout/hChevron3"/>
    <dgm:cxn modelId="{717A0507-580C-4822-BE1A-82CD496D80FC}" type="presParOf" srcId="{B8E26EF8-9AD8-46AC-A665-9C82F7990076}" destId="{28B3FBC2-B33D-46C7-9155-2603586FD54A}" srcOrd="8" destOrd="0" presId="urn:microsoft.com/office/officeart/2005/8/layout/hChevron3"/>
    <dgm:cxn modelId="{0E7060D0-DF73-4014-8341-6F7CE320ECE9}" type="presParOf" srcId="{B8E26EF8-9AD8-46AC-A665-9C82F7990076}" destId="{11EF539B-DDEC-4637-B2BD-8AC0924B2A46}" srcOrd="9" destOrd="0" presId="urn:microsoft.com/office/officeart/2005/8/layout/hChevron3"/>
    <dgm:cxn modelId="{B1571B1F-9E1A-4B88-B311-410D1D3C2012}" type="presParOf" srcId="{B8E26EF8-9AD8-46AC-A665-9C82F7990076}" destId="{6C157D85-A5BD-4408-8A53-974642628B24}" srcOrd="10"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86C14C-D1B5-4F2F-8EB1-ADAC76F63838}"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E4ACB8FD-B2B6-439C-9BCF-E55C66852E00}">
      <dgm:prSet phldrT="[Text]"/>
      <dgm:spPr/>
      <dgm:t>
        <a:bodyPr/>
        <a:lstStyle/>
        <a:p>
          <a:r>
            <a:rPr lang="en-US" dirty="0"/>
            <a:t> </a:t>
          </a:r>
        </a:p>
      </dgm:t>
    </dgm:pt>
    <dgm:pt modelId="{7E71D280-DF65-4917-8A79-309B589FC06E}" type="parTrans" cxnId="{A61F10EA-827C-45CD-82CD-80B39437182B}">
      <dgm:prSet/>
      <dgm:spPr/>
      <dgm:t>
        <a:bodyPr/>
        <a:lstStyle/>
        <a:p>
          <a:endParaRPr lang="en-US"/>
        </a:p>
      </dgm:t>
    </dgm:pt>
    <dgm:pt modelId="{811F3928-27BD-4F5E-8C7D-3B3D0342F01C}" type="sibTrans" cxnId="{A61F10EA-827C-45CD-82CD-80B39437182B}">
      <dgm:prSet/>
      <dgm:spPr/>
      <dgm:t>
        <a:bodyPr/>
        <a:lstStyle/>
        <a:p>
          <a:endParaRPr lang="en-US"/>
        </a:p>
      </dgm:t>
    </dgm:pt>
    <dgm:pt modelId="{89F79781-E85C-46EF-ABAD-409974F61552}">
      <dgm:prSet phldrT="[Text]" custT="1"/>
      <dgm:spPr/>
      <dgm:t>
        <a:bodyPr/>
        <a:lstStyle/>
        <a:p>
          <a:r>
            <a:rPr lang="en-US" sz="1800" b="1" dirty="0"/>
            <a:t>Some students go like this </a:t>
          </a:r>
        </a:p>
      </dgm:t>
    </dgm:pt>
    <dgm:pt modelId="{1B925CE4-CDCD-49DB-8312-56DF440153B1}" type="sibTrans" cxnId="{CB52B7CB-7775-4C49-BA00-DFCD06EE8764}">
      <dgm:prSet/>
      <dgm:spPr/>
      <dgm:t>
        <a:bodyPr/>
        <a:lstStyle/>
        <a:p>
          <a:endParaRPr lang="en-US"/>
        </a:p>
      </dgm:t>
    </dgm:pt>
    <dgm:pt modelId="{077A9A29-5514-485D-B011-16EF5946A5BB}" type="parTrans" cxnId="{CB52B7CB-7775-4C49-BA00-DFCD06EE8764}">
      <dgm:prSet/>
      <dgm:spPr/>
      <dgm:t>
        <a:bodyPr/>
        <a:lstStyle/>
        <a:p>
          <a:endParaRPr lang="en-US"/>
        </a:p>
      </dgm:t>
    </dgm:pt>
    <dgm:pt modelId="{95257260-6FF4-4AE6-AA91-53F3E2FB4DAA}">
      <dgm:prSet phldrT="[Text]"/>
      <dgm:spPr/>
      <dgm:t>
        <a:bodyPr/>
        <a:lstStyle/>
        <a:p>
          <a:r>
            <a:rPr lang="en-US" dirty="0"/>
            <a:t> </a:t>
          </a:r>
        </a:p>
      </dgm:t>
    </dgm:pt>
    <dgm:pt modelId="{A4E47033-8327-43E1-ABEB-D6EC5087C206}" type="sibTrans" cxnId="{1BF14254-5DBB-4D18-8541-7F9C2A3BCC8E}">
      <dgm:prSet/>
      <dgm:spPr/>
      <dgm:t>
        <a:bodyPr/>
        <a:lstStyle/>
        <a:p>
          <a:endParaRPr lang="en-US"/>
        </a:p>
      </dgm:t>
    </dgm:pt>
    <dgm:pt modelId="{DDD274B0-DBBC-48E2-AC01-333E9D4E0DDF}" type="parTrans" cxnId="{1BF14254-5DBB-4D18-8541-7F9C2A3BCC8E}">
      <dgm:prSet/>
      <dgm:spPr/>
      <dgm:t>
        <a:bodyPr/>
        <a:lstStyle/>
        <a:p>
          <a:endParaRPr lang="en-US"/>
        </a:p>
      </dgm:t>
    </dgm:pt>
    <dgm:pt modelId="{723AAA8C-00F2-4329-89CD-07A8C3918621}">
      <dgm:prSet phldrT="[Text]" custT="1"/>
      <dgm:spPr/>
      <dgm:t>
        <a:bodyPr/>
        <a:lstStyle/>
        <a:p>
          <a:r>
            <a:rPr lang="en-US" sz="1800" b="1" dirty="0"/>
            <a:t>…But still end up here!</a:t>
          </a:r>
        </a:p>
        <a:p>
          <a:endParaRPr lang="en-US" sz="1000" dirty="0"/>
        </a:p>
      </dgm:t>
    </dgm:pt>
    <dgm:pt modelId="{6D2C86B6-398F-425B-B08F-F270B70E7951}" type="parTrans" cxnId="{17F66ECE-91F9-4AE3-B127-9CBC66188082}">
      <dgm:prSet/>
      <dgm:spPr/>
      <dgm:t>
        <a:bodyPr/>
        <a:lstStyle/>
        <a:p>
          <a:endParaRPr lang="en-US"/>
        </a:p>
      </dgm:t>
    </dgm:pt>
    <dgm:pt modelId="{800AB433-B8F6-42C6-92B3-2DCCDAD9E4B8}" type="sibTrans" cxnId="{17F66ECE-91F9-4AE3-B127-9CBC66188082}">
      <dgm:prSet/>
      <dgm:spPr/>
      <dgm:t>
        <a:bodyPr/>
        <a:lstStyle/>
        <a:p>
          <a:endParaRPr lang="en-US"/>
        </a:p>
      </dgm:t>
    </dgm:pt>
    <dgm:pt modelId="{8646533E-78A5-4E86-94D6-413A00E1721D}" type="pres">
      <dgm:prSet presAssocID="{6986C14C-D1B5-4F2F-8EB1-ADAC76F63838}" presName="Name0" presStyleCnt="0">
        <dgm:presLayoutVars>
          <dgm:chMax val="7"/>
          <dgm:chPref val="7"/>
          <dgm:dir/>
          <dgm:animLvl val="lvl"/>
        </dgm:presLayoutVars>
      </dgm:prSet>
      <dgm:spPr/>
    </dgm:pt>
    <dgm:pt modelId="{6AED1514-22A5-46C8-9320-7E02FA482EFB}" type="pres">
      <dgm:prSet presAssocID="{89F79781-E85C-46EF-ABAD-409974F61552}" presName="Accent1" presStyleCnt="0"/>
      <dgm:spPr/>
    </dgm:pt>
    <dgm:pt modelId="{B9725B23-4FBD-49F4-9A72-B9CC2C0D5448}" type="pres">
      <dgm:prSet presAssocID="{89F79781-E85C-46EF-ABAD-409974F61552}" presName="Accent" presStyleLbl="node1" presStyleIdx="0" presStyleCnt="4" custAng="4897999" custLinFactX="-71989" custLinFactNeighborX="-100000" custLinFactNeighborY="-20975"/>
      <dgm:spPr/>
    </dgm:pt>
    <dgm:pt modelId="{249C9FAA-6472-4803-AE61-04DD62D3A65D}" type="pres">
      <dgm:prSet presAssocID="{89F79781-E85C-46EF-ABAD-409974F61552}" presName="Parent1" presStyleLbl="revTx" presStyleIdx="0" presStyleCnt="4" custScaleX="328369" custLinFactX="-100000" custLinFactNeighborX="-122660" custLinFactNeighborY="-63903">
        <dgm:presLayoutVars>
          <dgm:chMax val="1"/>
          <dgm:chPref val="1"/>
          <dgm:bulletEnabled val="1"/>
        </dgm:presLayoutVars>
      </dgm:prSet>
      <dgm:spPr/>
    </dgm:pt>
    <dgm:pt modelId="{3765FADC-9371-4A5B-BE1B-75E7CD616591}" type="pres">
      <dgm:prSet presAssocID="{723AAA8C-00F2-4329-89CD-07A8C3918621}" presName="Accent2" presStyleCnt="0"/>
      <dgm:spPr/>
    </dgm:pt>
    <dgm:pt modelId="{1977D299-858E-4A62-9EB1-B6827207EB41}" type="pres">
      <dgm:prSet presAssocID="{723AAA8C-00F2-4329-89CD-07A8C3918621}" presName="Accent" presStyleLbl="node1" presStyleIdx="1" presStyleCnt="4" custAng="13038134" custScaleX="100864" custScaleY="108957" custLinFactX="100000" custLinFactNeighborX="114459" custLinFactNeighborY="80198"/>
      <dgm:spPr/>
    </dgm:pt>
    <dgm:pt modelId="{B45440CA-7625-44D6-A564-FD7E877DC730}" type="pres">
      <dgm:prSet presAssocID="{723AAA8C-00F2-4329-89CD-07A8C3918621}" presName="Parent2" presStyleLbl="revTx" presStyleIdx="1" presStyleCnt="4" custScaleX="294465" custLinFactX="182110" custLinFactY="148148" custLinFactNeighborX="200000" custLinFactNeighborY="200000">
        <dgm:presLayoutVars>
          <dgm:chMax val="1"/>
          <dgm:chPref val="1"/>
          <dgm:bulletEnabled val="1"/>
        </dgm:presLayoutVars>
      </dgm:prSet>
      <dgm:spPr/>
    </dgm:pt>
    <dgm:pt modelId="{47FA9C2E-7B92-4037-8992-C225BA262293}" type="pres">
      <dgm:prSet presAssocID="{E4ACB8FD-B2B6-439C-9BCF-E55C66852E00}" presName="Accent3" presStyleCnt="0"/>
      <dgm:spPr/>
    </dgm:pt>
    <dgm:pt modelId="{488B4384-AB68-413B-806E-C135DE1CD1FD}" type="pres">
      <dgm:prSet presAssocID="{E4ACB8FD-B2B6-439C-9BCF-E55C66852E00}" presName="Accent" presStyleLbl="node1" presStyleIdx="2" presStyleCnt="4" custAng="15128743" custLinFactNeighborX="-68086" custLinFactNeighborY="40286"/>
      <dgm:spPr/>
    </dgm:pt>
    <dgm:pt modelId="{22BD1DA7-6227-469C-98D9-BCBB86898F89}" type="pres">
      <dgm:prSet presAssocID="{E4ACB8FD-B2B6-439C-9BCF-E55C66852E00}" presName="Parent3" presStyleLbl="revTx" presStyleIdx="2" presStyleCnt="4">
        <dgm:presLayoutVars>
          <dgm:chMax val="1"/>
          <dgm:chPref val="1"/>
          <dgm:bulletEnabled val="1"/>
        </dgm:presLayoutVars>
      </dgm:prSet>
      <dgm:spPr/>
    </dgm:pt>
    <dgm:pt modelId="{7B149786-7FAC-43FD-9E95-94C6F96FEF1E}" type="pres">
      <dgm:prSet presAssocID="{95257260-6FF4-4AE6-AA91-53F3E2FB4DAA}" presName="Accent4" presStyleCnt="0"/>
      <dgm:spPr/>
    </dgm:pt>
    <dgm:pt modelId="{D1E9E2CE-7BF6-48D5-8519-B1BBAB4F1158}" type="pres">
      <dgm:prSet presAssocID="{95257260-6FF4-4AE6-AA91-53F3E2FB4DAA}" presName="Accent" presStyleLbl="node1" presStyleIdx="3" presStyleCnt="4" custScaleX="131162" custScaleY="92101" custLinFactY="-92388" custLinFactNeighborX="88902" custLinFactNeighborY="-100000"/>
      <dgm:spPr/>
    </dgm:pt>
    <dgm:pt modelId="{CF7D57A6-C1CC-49D8-9A84-3CFBF0C9DF33}" type="pres">
      <dgm:prSet presAssocID="{95257260-6FF4-4AE6-AA91-53F3E2FB4DAA}" presName="Parent4" presStyleLbl="revTx" presStyleIdx="3" presStyleCnt="4">
        <dgm:presLayoutVars>
          <dgm:chMax val="1"/>
          <dgm:chPref val="1"/>
          <dgm:bulletEnabled val="1"/>
        </dgm:presLayoutVars>
      </dgm:prSet>
      <dgm:spPr/>
    </dgm:pt>
  </dgm:ptLst>
  <dgm:cxnLst>
    <dgm:cxn modelId="{D818BD2C-2716-4515-852A-4BAC72CDC456}" type="presOf" srcId="{95257260-6FF4-4AE6-AA91-53F3E2FB4DAA}" destId="{CF7D57A6-C1CC-49D8-9A84-3CFBF0C9DF33}" srcOrd="0" destOrd="0" presId="urn:microsoft.com/office/officeart/2009/layout/CircleArrowProcess"/>
    <dgm:cxn modelId="{25F3694A-8008-4677-B8DF-944E44A9CB68}" type="presOf" srcId="{723AAA8C-00F2-4329-89CD-07A8C3918621}" destId="{B45440CA-7625-44D6-A564-FD7E877DC730}" srcOrd="0" destOrd="0" presId="urn:microsoft.com/office/officeart/2009/layout/CircleArrowProcess"/>
    <dgm:cxn modelId="{1BF14254-5DBB-4D18-8541-7F9C2A3BCC8E}" srcId="{6986C14C-D1B5-4F2F-8EB1-ADAC76F63838}" destId="{95257260-6FF4-4AE6-AA91-53F3E2FB4DAA}" srcOrd="3" destOrd="0" parTransId="{DDD274B0-DBBC-48E2-AC01-333E9D4E0DDF}" sibTransId="{A4E47033-8327-43E1-ABEB-D6EC5087C206}"/>
    <dgm:cxn modelId="{25A0A8AB-BB9B-4D52-9CEE-33A3CB814647}" type="presOf" srcId="{E4ACB8FD-B2B6-439C-9BCF-E55C66852E00}" destId="{22BD1DA7-6227-469C-98D9-BCBB86898F89}" srcOrd="0" destOrd="0" presId="urn:microsoft.com/office/officeart/2009/layout/CircleArrowProcess"/>
    <dgm:cxn modelId="{58D893AE-8156-4FA0-A03C-DF59E8C06D06}" type="presOf" srcId="{6986C14C-D1B5-4F2F-8EB1-ADAC76F63838}" destId="{8646533E-78A5-4E86-94D6-413A00E1721D}" srcOrd="0" destOrd="0" presId="urn:microsoft.com/office/officeart/2009/layout/CircleArrowProcess"/>
    <dgm:cxn modelId="{CB52B7CB-7775-4C49-BA00-DFCD06EE8764}" srcId="{6986C14C-D1B5-4F2F-8EB1-ADAC76F63838}" destId="{89F79781-E85C-46EF-ABAD-409974F61552}" srcOrd="0" destOrd="0" parTransId="{077A9A29-5514-485D-B011-16EF5946A5BB}" sibTransId="{1B925CE4-CDCD-49DB-8312-56DF440153B1}"/>
    <dgm:cxn modelId="{17F66ECE-91F9-4AE3-B127-9CBC66188082}" srcId="{6986C14C-D1B5-4F2F-8EB1-ADAC76F63838}" destId="{723AAA8C-00F2-4329-89CD-07A8C3918621}" srcOrd="1" destOrd="0" parTransId="{6D2C86B6-398F-425B-B08F-F270B70E7951}" sibTransId="{800AB433-B8F6-42C6-92B3-2DCCDAD9E4B8}"/>
    <dgm:cxn modelId="{A61F10EA-827C-45CD-82CD-80B39437182B}" srcId="{6986C14C-D1B5-4F2F-8EB1-ADAC76F63838}" destId="{E4ACB8FD-B2B6-439C-9BCF-E55C66852E00}" srcOrd="2" destOrd="0" parTransId="{7E71D280-DF65-4917-8A79-309B589FC06E}" sibTransId="{811F3928-27BD-4F5E-8C7D-3B3D0342F01C}"/>
    <dgm:cxn modelId="{927883ED-752D-4262-868A-B2D094881150}" type="presOf" srcId="{89F79781-E85C-46EF-ABAD-409974F61552}" destId="{249C9FAA-6472-4803-AE61-04DD62D3A65D}" srcOrd="0" destOrd="0" presId="urn:microsoft.com/office/officeart/2009/layout/CircleArrowProcess"/>
    <dgm:cxn modelId="{B667623A-C9BF-45C8-8B96-C9D9EECBECDF}" type="presParOf" srcId="{8646533E-78A5-4E86-94D6-413A00E1721D}" destId="{6AED1514-22A5-46C8-9320-7E02FA482EFB}" srcOrd="0" destOrd="0" presId="urn:microsoft.com/office/officeart/2009/layout/CircleArrowProcess"/>
    <dgm:cxn modelId="{C2FA65EB-7FF2-4AD9-9E43-F6502AFFDCF7}" type="presParOf" srcId="{6AED1514-22A5-46C8-9320-7E02FA482EFB}" destId="{B9725B23-4FBD-49F4-9A72-B9CC2C0D5448}" srcOrd="0" destOrd="0" presId="urn:microsoft.com/office/officeart/2009/layout/CircleArrowProcess"/>
    <dgm:cxn modelId="{59616DB2-1218-49A7-B2D0-C656BEDDF08A}" type="presParOf" srcId="{8646533E-78A5-4E86-94D6-413A00E1721D}" destId="{249C9FAA-6472-4803-AE61-04DD62D3A65D}" srcOrd="1" destOrd="0" presId="urn:microsoft.com/office/officeart/2009/layout/CircleArrowProcess"/>
    <dgm:cxn modelId="{9FDDD727-6CB4-456D-B0D5-307E3A4C00D4}" type="presParOf" srcId="{8646533E-78A5-4E86-94D6-413A00E1721D}" destId="{3765FADC-9371-4A5B-BE1B-75E7CD616591}" srcOrd="2" destOrd="0" presId="urn:microsoft.com/office/officeart/2009/layout/CircleArrowProcess"/>
    <dgm:cxn modelId="{78D838F9-766B-4F2B-B97D-D5D09A9D98F8}" type="presParOf" srcId="{3765FADC-9371-4A5B-BE1B-75E7CD616591}" destId="{1977D299-858E-4A62-9EB1-B6827207EB41}" srcOrd="0" destOrd="0" presId="urn:microsoft.com/office/officeart/2009/layout/CircleArrowProcess"/>
    <dgm:cxn modelId="{B4A3B69B-CDAA-4994-9856-A163F8975309}" type="presParOf" srcId="{8646533E-78A5-4E86-94D6-413A00E1721D}" destId="{B45440CA-7625-44D6-A564-FD7E877DC730}" srcOrd="3" destOrd="0" presId="urn:microsoft.com/office/officeart/2009/layout/CircleArrowProcess"/>
    <dgm:cxn modelId="{5112AE1F-2E34-4C0D-B4ED-1C440279EA52}" type="presParOf" srcId="{8646533E-78A5-4E86-94D6-413A00E1721D}" destId="{47FA9C2E-7B92-4037-8992-C225BA262293}" srcOrd="4" destOrd="0" presId="urn:microsoft.com/office/officeart/2009/layout/CircleArrowProcess"/>
    <dgm:cxn modelId="{2FFDB2DC-B4BB-484B-BECB-3732973683CD}" type="presParOf" srcId="{47FA9C2E-7B92-4037-8992-C225BA262293}" destId="{488B4384-AB68-413B-806E-C135DE1CD1FD}" srcOrd="0" destOrd="0" presId="urn:microsoft.com/office/officeart/2009/layout/CircleArrowProcess"/>
    <dgm:cxn modelId="{47591E68-360F-46BA-AD49-699BD835234D}" type="presParOf" srcId="{8646533E-78A5-4E86-94D6-413A00E1721D}" destId="{22BD1DA7-6227-469C-98D9-BCBB86898F89}" srcOrd="5" destOrd="0" presId="urn:microsoft.com/office/officeart/2009/layout/CircleArrowProcess"/>
    <dgm:cxn modelId="{0EB4BB58-D866-4C0E-BF60-15D11DC350D8}" type="presParOf" srcId="{8646533E-78A5-4E86-94D6-413A00E1721D}" destId="{7B149786-7FAC-43FD-9E95-94C6F96FEF1E}" srcOrd="6" destOrd="0" presId="urn:microsoft.com/office/officeart/2009/layout/CircleArrowProcess"/>
    <dgm:cxn modelId="{5A489CEC-F079-43F6-9008-BE9D9955F8BA}" type="presParOf" srcId="{7B149786-7FAC-43FD-9E95-94C6F96FEF1E}" destId="{D1E9E2CE-7BF6-48D5-8519-B1BBAB4F1158}" srcOrd="0" destOrd="0" presId="urn:microsoft.com/office/officeart/2009/layout/CircleArrowProcess"/>
    <dgm:cxn modelId="{100B1734-7C8B-47E5-8737-788398FAD30D}" type="presParOf" srcId="{8646533E-78A5-4E86-94D6-413A00E1721D}" destId="{CF7D57A6-C1CC-49D8-9A84-3CFBF0C9DF33}"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2AB4F-D5FC-47F7-BE09-2E9CCE682009}">
      <dsp:nvSpPr>
        <dsp:cNvPr id="0" name=""/>
        <dsp:cNvSpPr/>
      </dsp:nvSpPr>
      <dsp:spPr>
        <a:xfrm>
          <a:off x="1470" y="2675686"/>
          <a:ext cx="2407907" cy="963162"/>
        </a:xfrm>
        <a:prstGeom prst="homePlate">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Fall 2018 </a:t>
          </a:r>
          <a:endParaRPr lang="en-US" sz="1500" kern="1200" dirty="0"/>
        </a:p>
        <a:p>
          <a:pPr marL="0" lvl="0" indent="0" algn="ctr" defTabSz="666750">
            <a:lnSpc>
              <a:spcPct val="90000"/>
            </a:lnSpc>
            <a:spcBef>
              <a:spcPct val="0"/>
            </a:spcBef>
            <a:spcAft>
              <a:spcPct val="35000"/>
            </a:spcAft>
            <a:buNone/>
          </a:pPr>
          <a:r>
            <a:rPr lang="en-US" sz="1500" kern="1200" dirty="0"/>
            <a:t>1</a:t>
          </a:r>
          <a:r>
            <a:rPr lang="en-US" sz="1500" kern="1200" baseline="30000" dirty="0"/>
            <a:t>st</a:t>
          </a:r>
          <a:r>
            <a:rPr lang="en-US" sz="1500" kern="1200" dirty="0"/>
            <a:t> </a:t>
          </a:r>
          <a:r>
            <a:rPr lang="en-US" sz="1500" kern="1200" dirty="0" err="1"/>
            <a:t>Yr</a:t>
          </a:r>
          <a:r>
            <a:rPr lang="en-US" sz="1500" kern="1200" dirty="0"/>
            <a:t> College</a:t>
          </a:r>
        </a:p>
      </dsp:txBody>
      <dsp:txXfrm>
        <a:off x="1470" y="2675686"/>
        <a:ext cx="2167117" cy="963162"/>
      </dsp:txXfrm>
    </dsp:sp>
    <dsp:sp modelId="{CA7F8C3B-FB9D-48BE-B9CD-35F399AE81A3}">
      <dsp:nvSpPr>
        <dsp:cNvPr id="0" name=""/>
        <dsp:cNvSpPr/>
      </dsp:nvSpPr>
      <dsp:spPr>
        <a:xfrm>
          <a:off x="1927795"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Fall 2019 </a:t>
          </a:r>
          <a:endParaRPr lang="en-US" sz="1500" kern="1200" dirty="0"/>
        </a:p>
        <a:p>
          <a:pPr marL="0" lvl="0" indent="0" algn="ctr" defTabSz="666750">
            <a:lnSpc>
              <a:spcPct val="90000"/>
            </a:lnSpc>
            <a:spcBef>
              <a:spcPct val="0"/>
            </a:spcBef>
            <a:spcAft>
              <a:spcPct val="35000"/>
            </a:spcAft>
            <a:buNone/>
          </a:pPr>
          <a:r>
            <a:rPr lang="en-US" sz="1500" kern="1200" dirty="0"/>
            <a:t>2</a:t>
          </a:r>
          <a:r>
            <a:rPr lang="en-US" sz="1500" kern="1200" baseline="30000" dirty="0"/>
            <a:t>nd</a:t>
          </a:r>
          <a:r>
            <a:rPr lang="en-US" sz="1500" kern="1200" dirty="0"/>
            <a:t> </a:t>
          </a:r>
          <a:r>
            <a:rPr lang="en-US" sz="1500" kern="1200" dirty="0" err="1"/>
            <a:t>Yr</a:t>
          </a:r>
          <a:r>
            <a:rPr lang="en-US" sz="1500" kern="1200" dirty="0"/>
            <a:t> College</a:t>
          </a:r>
        </a:p>
      </dsp:txBody>
      <dsp:txXfrm>
        <a:off x="2409376" y="2675686"/>
        <a:ext cx="1444745" cy="963162"/>
      </dsp:txXfrm>
    </dsp:sp>
    <dsp:sp modelId="{7F17DB66-EBED-4348-91D9-9324E9D4DEAB}">
      <dsp:nvSpPr>
        <dsp:cNvPr id="0" name=""/>
        <dsp:cNvSpPr/>
      </dsp:nvSpPr>
      <dsp:spPr>
        <a:xfrm>
          <a:off x="3854121"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a:t>Fall 2020 </a:t>
          </a:r>
          <a:endParaRPr lang="en-US" sz="1500" kern="1200" dirty="0"/>
        </a:p>
        <a:p>
          <a:pPr marL="0" lvl="0" indent="0" algn="ctr" defTabSz="666750">
            <a:lnSpc>
              <a:spcPct val="90000"/>
            </a:lnSpc>
            <a:spcBef>
              <a:spcPct val="0"/>
            </a:spcBef>
            <a:spcAft>
              <a:spcPct val="35000"/>
            </a:spcAft>
            <a:buNone/>
          </a:pPr>
          <a:r>
            <a:rPr lang="en-US" sz="1500" kern="1200" dirty="0"/>
            <a:t>3</a:t>
          </a:r>
          <a:r>
            <a:rPr lang="en-US" sz="1500" kern="1200" baseline="30000" dirty="0"/>
            <a:t>rd</a:t>
          </a:r>
          <a:r>
            <a:rPr lang="en-US" sz="1500" kern="1200" dirty="0"/>
            <a:t> </a:t>
          </a:r>
          <a:r>
            <a:rPr lang="en-US" sz="1500" kern="1200" dirty="0" err="1"/>
            <a:t>Yr</a:t>
          </a:r>
          <a:r>
            <a:rPr lang="en-US" sz="1500" kern="1200" dirty="0"/>
            <a:t> College</a:t>
          </a:r>
        </a:p>
      </dsp:txBody>
      <dsp:txXfrm>
        <a:off x="4335702" y="2675686"/>
        <a:ext cx="1444745" cy="963162"/>
      </dsp:txXfrm>
    </dsp:sp>
    <dsp:sp modelId="{80331DE8-0E1B-4183-9456-226E484F6DE5}">
      <dsp:nvSpPr>
        <dsp:cNvPr id="0" name=""/>
        <dsp:cNvSpPr/>
      </dsp:nvSpPr>
      <dsp:spPr>
        <a:xfrm>
          <a:off x="5780447"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Spring 2021</a:t>
          </a:r>
        </a:p>
        <a:p>
          <a:pPr marL="0" lvl="0" indent="0" algn="ctr" defTabSz="666750">
            <a:lnSpc>
              <a:spcPct val="90000"/>
            </a:lnSpc>
            <a:spcBef>
              <a:spcPct val="0"/>
            </a:spcBef>
            <a:spcAft>
              <a:spcPct val="35000"/>
            </a:spcAft>
            <a:buNone/>
          </a:pPr>
          <a:r>
            <a:rPr lang="en-US" sz="1500" kern="1200" dirty="0"/>
            <a:t>3</a:t>
          </a:r>
          <a:r>
            <a:rPr lang="en-US" sz="1500" kern="1200" baseline="30000" dirty="0"/>
            <a:t>rd</a:t>
          </a:r>
          <a:r>
            <a:rPr lang="en-US" sz="1500" kern="1200" dirty="0"/>
            <a:t> </a:t>
          </a:r>
          <a:r>
            <a:rPr lang="en-US" sz="1500" kern="1200" dirty="0" err="1"/>
            <a:t>Yr</a:t>
          </a:r>
          <a:r>
            <a:rPr lang="en-US" sz="1500" kern="1200" dirty="0"/>
            <a:t> College </a:t>
          </a:r>
        </a:p>
        <a:p>
          <a:pPr marL="0" lvl="0" indent="0" algn="ctr" defTabSz="666750">
            <a:lnSpc>
              <a:spcPct val="90000"/>
            </a:lnSpc>
            <a:spcBef>
              <a:spcPct val="0"/>
            </a:spcBef>
            <a:spcAft>
              <a:spcPct val="35000"/>
            </a:spcAft>
            <a:buNone/>
          </a:pPr>
          <a:r>
            <a:rPr lang="en-US" sz="1500" kern="1200" dirty="0"/>
            <a:t>Take MCAT</a:t>
          </a:r>
        </a:p>
      </dsp:txBody>
      <dsp:txXfrm>
        <a:off x="6262028" y="2675686"/>
        <a:ext cx="1444745" cy="963162"/>
      </dsp:txXfrm>
    </dsp:sp>
    <dsp:sp modelId="{28B3FBC2-B33D-46C7-9155-2603586FD54A}">
      <dsp:nvSpPr>
        <dsp:cNvPr id="0" name=""/>
        <dsp:cNvSpPr/>
      </dsp:nvSpPr>
      <dsp:spPr>
        <a:xfrm>
          <a:off x="7706773"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Fall 2021</a:t>
          </a:r>
        </a:p>
        <a:p>
          <a:pPr marL="0" lvl="0" indent="0" algn="ctr" defTabSz="666750">
            <a:lnSpc>
              <a:spcPct val="90000"/>
            </a:lnSpc>
            <a:spcBef>
              <a:spcPct val="0"/>
            </a:spcBef>
            <a:spcAft>
              <a:spcPct val="35000"/>
            </a:spcAft>
            <a:buNone/>
          </a:pPr>
          <a:r>
            <a:rPr lang="en-US" sz="1500" kern="1200" dirty="0"/>
            <a:t>4</a:t>
          </a:r>
          <a:r>
            <a:rPr lang="en-US" sz="1500" kern="1200" baseline="30000" dirty="0"/>
            <a:t>th</a:t>
          </a:r>
          <a:r>
            <a:rPr lang="en-US" sz="1500" kern="1200" dirty="0"/>
            <a:t> </a:t>
          </a:r>
          <a:r>
            <a:rPr lang="en-US" sz="1500" kern="1200" dirty="0" err="1"/>
            <a:t>Yr</a:t>
          </a:r>
          <a:r>
            <a:rPr lang="en-US" sz="1500" kern="1200" dirty="0"/>
            <a:t> College  Start Applying</a:t>
          </a:r>
        </a:p>
      </dsp:txBody>
      <dsp:txXfrm>
        <a:off x="8188354" y="2675686"/>
        <a:ext cx="1444745" cy="963162"/>
      </dsp:txXfrm>
    </dsp:sp>
    <dsp:sp modelId="{6C157D85-A5BD-4408-8A53-974642628B24}">
      <dsp:nvSpPr>
        <dsp:cNvPr id="0" name=""/>
        <dsp:cNvSpPr/>
      </dsp:nvSpPr>
      <dsp:spPr>
        <a:xfrm>
          <a:off x="9633098"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Fall 2022</a:t>
          </a:r>
        </a:p>
        <a:p>
          <a:pPr marL="0" lvl="0" indent="0" algn="ctr" defTabSz="666750">
            <a:lnSpc>
              <a:spcPct val="90000"/>
            </a:lnSpc>
            <a:spcBef>
              <a:spcPct val="0"/>
            </a:spcBef>
            <a:spcAft>
              <a:spcPct val="35000"/>
            </a:spcAft>
            <a:buNone/>
          </a:pPr>
          <a:r>
            <a:rPr lang="en-US" sz="1500" kern="1200" dirty="0"/>
            <a:t>Start Medical School </a:t>
          </a:r>
        </a:p>
      </dsp:txBody>
      <dsp:txXfrm>
        <a:off x="10114679" y="2675686"/>
        <a:ext cx="1444745" cy="9631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42AB4F-D5FC-47F7-BE09-2E9CCE682009}">
      <dsp:nvSpPr>
        <dsp:cNvPr id="0" name=""/>
        <dsp:cNvSpPr/>
      </dsp:nvSpPr>
      <dsp:spPr>
        <a:xfrm>
          <a:off x="1470" y="2675686"/>
          <a:ext cx="2407907" cy="963162"/>
        </a:xfrm>
        <a:prstGeom prst="homePlate">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Fall 2018 </a:t>
          </a:r>
        </a:p>
        <a:p>
          <a:pPr marL="0" lvl="0" indent="0" algn="ctr" defTabSz="666750">
            <a:lnSpc>
              <a:spcPct val="90000"/>
            </a:lnSpc>
            <a:spcBef>
              <a:spcPct val="0"/>
            </a:spcBef>
            <a:spcAft>
              <a:spcPct val="35000"/>
            </a:spcAft>
            <a:buNone/>
          </a:pPr>
          <a:r>
            <a:rPr lang="en-US" sz="1500" kern="1200" dirty="0"/>
            <a:t>1</a:t>
          </a:r>
          <a:r>
            <a:rPr lang="en-US" sz="1500" kern="1200" baseline="30000" dirty="0"/>
            <a:t>st</a:t>
          </a:r>
          <a:r>
            <a:rPr lang="en-US" sz="1500" kern="1200" dirty="0"/>
            <a:t> </a:t>
          </a:r>
          <a:r>
            <a:rPr lang="en-US" sz="1500" kern="1200" dirty="0" err="1"/>
            <a:t>Yr</a:t>
          </a:r>
          <a:r>
            <a:rPr lang="en-US" sz="1500" kern="1200" dirty="0"/>
            <a:t> College</a:t>
          </a:r>
        </a:p>
      </dsp:txBody>
      <dsp:txXfrm>
        <a:off x="1470" y="2675686"/>
        <a:ext cx="2167117" cy="963162"/>
      </dsp:txXfrm>
    </dsp:sp>
    <dsp:sp modelId="{CA7F8C3B-FB9D-48BE-B9CD-35F399AE81A3}">
      <dsp:nvSpPr>
        <dsp:cNvPr id="0" name=""/>
        <dsp:cNvSpPr/>
      </dsp:nvSpPr>
      <dsp:spPr>
        <a:xfrm>
          <a:off x="1927795"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Fall 2019 </a:t>
          </a:r>
        </a:p>
        <a:p>
          <a:pPr marL="0" lvl="0" indent="0" algn="ctr" defTabSz="666750">
            <a:lnSpc>
              <a:spcPct val="90000"/>
            </a:lnSpc>
            <a:spcBef>
              <a:spcPct val="0"/>
            </a:spcBef>
            <a:spcAft>
              <a:spcPct val="35000"/>
            </a:spcAft>
            <a:buNone/>
          </a:pPr>
          <a:r>
            <a:rPr lang="en-US" sz="1500" kern="1200" dirty="0"/>
            <a:t>2</a:t>
          </a:r>
          <a:r>
            <a:rPr lang="en-US" sz="1500" kern="1200" baseline="30000" dirty="0"/>
            <a:t>nd</a:t>
          </a:r>
          <a:r>
            <a:rPr lang="en-US" sz="1500" kern="1200" dirty="0"/>
            <a:t> </a:t>
          </a:r>
          <a:r>
            <a:rPr lang="en-US" sz="1500" kern="1200" dirty="0" err="1"/>
            <a:t>Yr</a:t>
          </a:r>
          <a:r>
            <a:rPr lang="en-US" sz="1500" kern="1200" dirty="0"/>
            <a:t> College</a:t>
          </a:r>
        </a:p>
      </dsp:txBody>
      <dsp:txXfrm>
        <a:off x="2409376" y="2675686"/>
        <a:ext cx="1444745" cy="963162"/>
      </dsp:txXfrm>
    </dsp:sp>
    <dsp:sp modelId="{7F17DB66-EBED-4348-91D9-9324E9D4DEAB}">
      <dsp:nvSpPr>
        <dsp:cNvPr id="0" name=""/>
        <dsp:cNvSpPr/>
      </dsp:nvSpPr>
      <dsp:spPr>
        <a:xfrm>
          <a:off x="3854121"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Fall 2020 </a:t>
          </a:r>
        </a:p>
        <a:p>
          <a:pPr marL="0" lvl="0" indent="0" algn="ctr" defTabSz="666750">
            <a:lnSpc>
              <a:spcPct val="90000"/>
            </a:lnSpc>
            <a:spcBef>
              <a:spcPct val="0"/>
            </a:spcBef>
            <a:spcAft>
              <a:spcPct val="35000"/>
            </a:spcAft>
            <a:buNone/>
          </a:pPr>
          <a:r>
            <a:rPr lang="en-US" sz="1500" kern="1200" dirty="0"/>
            <a:t>3</a:t>
          </a:r>
          <a:r>
            <a:rPr lang="en-US" sz="1500" kern="1200" baseline="30000" dirty="0"/>
            <a:t>rd</a:t>
          </a:r>
          <a:r>
            <a:rPr lang="en-US" sz="1500" kern="1200" dirty="0"/>
            <a:t> </a:t>
          </a:r>
          <a:r>
            <a:rPr lang="en-US" sz="1500" kern="1200" dirty="0" err="1"/>
            <a:t>Yr</a:t>
          </a:r>
          <a:r>
            <a:rPr lang="en-US" sz="1500" kern="1200" dirty="0"/>
            <a:t> College</a:t>
          </a:r>
        </a:p>
      </dsp:txBody>
      <dsp:txXfrm>
        <a:off x="4335702" y="2675686"/>
        <a:ext cx="1444745" cy="963162"/>
      </dsp:txXfrm>
    </dsp:sp>
    <dsp:sp modelId="{80331DE8-0E1B-4183-9456-226E484F6DE5}">
      <dsp:nvSpPr>
        <dsp:cNvPr id="0" name=""/>
        <dsp:cNvSpPr/>
      </dsp:nvSpPr>
      <dsp:spPr>
        <a:xfrm>
          <a:off x="5780447"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Spring 2021</a:t>
          </a:r>
        </a:p>
        <a:p>
          <a:pPr marL="0" lvl="0" indent="0" algn="ctr" defTabSz="666750">
            <a:lnSpc>
              <a:spcPct val="90000"/>
            </a:lnSpc>
            <a:spcBef>
              <a:spcPct val="0"/>
            </a:spcBef>
            <a:spcAft>
              <a:spcPct val="35000"/>
            </a:spcAft>
            <a:buNone/>
          </a:pPr>
          <a:r>
            <a:rPr lang="en-US" sz="1500" kern="1200" dirty="0"/>
            <a:t>3</a:t>
          </a:r>
          <a:r>
            <a:rPr lang="en-US" sz="1500" kern="1200" baseline="30000" dirty="0"/>
            <a:t>rd</a:t>
          </a:r>
          <a:r>
            <a:rPr lang="en-US" sz="1500" kern="1200" dirty="0"/>
            <a:t> </a:t>
          </a:r>
          <a:r>
            <a:rPr lang="en-US" sz="1500" kern="1200" dirty="0" err="1"/>
            <a:t>Yr</a:t>
          </a:r>
          <a:r>
            <a:rPr lang="en-US" sz="1500" kern="1200" dirty="0"/>
            <a:t> College </a:t>
          </a:r>
        </a:p>
        <a:p>
          <a:pPr marL="0" lvl="0" indent="0" algn="ctr" defTabSz="666750">
            <a:lnSpc>
              <a:spcPct val="90000"/>
            </a:lnSpc>
            <a:spcBef>
              <a:spcPct val="0"/>
            </a:spcBef>
            <a:spcAft>
              <a:spcPct val="35000"/>
            </a:spcAft>
            <a:buNone/>
          </a:pPr>
          <a:r>
            <a:rPr lang="en-US" sz="1500" kern="1200" dirty="0"/>
            <a:t>Take MCAT</a:t>
          </a:r>
        </a:p>
      </dsp:txBody>
      <dsp:txXfrm>
        <a:off x="6262028" y="2675686"/>
        <a:ext cx="1444745" cy="963162"/>
      </dsp:txXfrm>
    </dsp:sp>
    <dsp:sp modelId="{28B3FBC2-B33D-46C7-9155-2603586FD54A}">
      <dsp:nvSpPr>
        <dsp:cNvPr id="0" name=""/>
        <dsp:cNvSpPr/>
      </dsp:nvSpPr>
      <dsp:spPr>
        <a:xfrm>
          <a:off x="7706773"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Fall 2021</a:t>
          </a:r>
        </a:p>
        <a:p>
          <a:pPr marL="0" lvl="0" indent="0" algn="ctr" defTabSz="666750">
            <a:lnSpc>
              <a:spcPct val="90000"/>
            </a:lnSpc>
            <a:spcBef>
              <a:spcPct val="0"/>
            </a:spcBef>
            <a:spcAft>
              <a:spcPct val="35000"/>
            </a:spcAft>
            <a:buNone/>
          </a:pPr>
          <a:r>
            <a:rPr lang="en-US" sz="1500" kern="1200" dirty="0"/>
            <a:t>4</a:t>
          </a:r>
          <a:r>
            <a:rPr lang="en-US" sz="1500" kern="1200" baseline="30000" dirty="0"/>
            <a:t>th</a:t>
          </a:r>
          <a:r>
            <a:rPr lang="en-US" sz="1500" kern="1200" dirty="0"/>
            <a:t> </a:t>
          </a:r>
          <a:r>
            <a:rPr lang="en-US" sz="1500" kern="1200" dirty="0" err="1"/>
            <a:t>Yr</a:t>
          </a:r>
          <a:r>
            <a:rPr lang="en-US" sz="1500" kern="1200" dirty="0"/>
            <a:t> College  Start Applying</a:t>
          </a:r>
        </a:p>
      </dsp:txBody>
      <dsp:txXfrm>
        <a:off x="8188354" y="2675686"/>
        <a:ext cx="1444745" cy="963162"/>
      </dsp:txXfrm>
    </dsp:sp>
    <dsp:sp modelId="{6C157D85-A5BD-4408-8A53-974642628B24}">
      <dsp:nvSpPr>
        <dsp:cNvPr id="0" name=""/>
        <dsp:cNvSpPr/>
      </dsp:nvSpPr>
      <dsp:spPr>
        <a:xfrm>
          <a:off x="9633098" y="2675686"/>
          <a:ext cx="2407907" cy="963162"/>
        </a:xfrm>
        <a:prstGeom prst="chevron">
          <a:avLst/>
        </a:prstGeom>
        <a:gradFill rotWithShape="0">
          <a:gsLst>
            <a:gs pos="0">
              <a:schemeClr val="accent1">
                <a:hueOff val="0"/>
                <a:satOff val="0"/>
                <a:lumOff val="0"/>
                <a:alphaOff val="0"/>
                <a:tint val="64000"/>
                <a:lumMod val="118000"/>
              </a:schemeClr>
            </a:gs>
            <a:gs pos="100000">
              <a:schemeClr val="accent1">
                <a:hueOff val="0"/>
                <a:satOff val="0"/>
                <a:lumOff val="0"/>
                <a:alphaOff val="0"/>
                <a:tint val="92000"/>
                <a:alpha val="100000"/>
                <a:lumMod val="11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en-US" sz="1500" kern="1200" dirty="0"/>
            <a:t>Fall 2022</a:t>
          </a:r>
        </a:p>
        <a:p>
          <a:pPr marL="0" lvl="0" indent="0" algn="ctr" defTabSz="666750">
            <a:lnSpc>
              <a:spcPct val="90000"/>
            </a:lnSpc>
            <a:spcBef>
              <a:spcPct val="0"/>
            </a:spcBef>
            <a:spcAft>
              <a:spcPct val="35000"/>
            </a:spcAft>
            <a:buNone/>
          </a:pPr>
          <a:r>
            <a:rPr lang="en-US" sz="1500" kern="1200" dirty="0"/>
            <a:t>Start Medical School </a:t>
          </a:r>
        </a:p>
      </dsp:txBody>
      <dsp:txXfrm>
        <a:off x="10114679" y="2675686"/>
        <a:ext cx="1444745" cy="9631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725B23-4FBD-49F4-9A72-B9CC2C0D5448}">
      <dsp:nvSpPr>
        <dsp:cNvPr id="0" name=""/>
        <dsp:cNvSpPr/>
      </dsp:nvSpPr>
      <dsp:spPr>
        <a:xfrm rot="4897999">
          <a:off x="455351" y="-390422"/>
          <a:ext cx="2025040" cy="2025246"/>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9C9FAA-6472-4803-AE61-04DD62D3A65D}">
      <dsp:nvSpPr>
        <dsp:cNvPr id="0" name=""/>
        <dsp:cNvSpPr/>
      </dsp:nvSpPr>
      <dsp:spPr>
        <a:xfrm>
          <a:off x="578658" y="406414"/>
          <a:ext cx="3710856" cy="56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Some students go like this </a:t>
          </a:r>
        </a:p>
      </dsp:txBody>
      <dsp:txXfrm>
        <a:off x="578658" y="406414"/>
        <a:ext cx="3710856" cy="564985"/>
      </dsp:txXfrm>
    </dsp:sp>
    <dsp:sp modelId="{1977D299-858E-4A62-9EB1-B6827207EB41}">
      <dsp:nvSpPr>
        <dsp:cNvPr id="0" name=""/>
        <dsp:cNvSpPr/>
      </dsp:nvSpPr>
      <dsp:spPr>
        <a:xfrm rot="13038134">
          <a:off x="7709757" y="2731684"/>
          <a:ext cx="2042536" cy="220664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5440CA-7625-44D6-A564-FD7E877DC730}">
      <dsp:nvSpPr>
        <dsp:cNvPr id="0" name=""/>
        <dsp:cNvSpPr/>
      </dsp:nvSpPr>
      <dsp:spPr>
        <a:xfrm>
          <a:off x="6199684" y="3900395"/>
          <a:ext cx="3327711" cy="56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t>…But still end up here!</a:t>
          </a:r>
        </a:p>
        <a:p>
          <a:pPr marL="0" lvl="0" indent="0" algn="ctr" defTabSz="800100">
            <a:lnSpc>
              <a:spcPct val="90000"/>
            </a:lnSpc>
            <a:spcBef>
              <a:spcPct val="0"/>
            </a:spcBef>
            <a:spcAft>
              <a:spcPct val="35000"/>
            </a:spcAft>
            <a:buNone/>
          </a:pPr>
          <a:endParaRPr lang="en-US" sz="1000" kern="1200" dirty="0"/>
        </a:p>
      </dsp:txBody>
      <dsp:txXfrm>
        <a:off x="6199684" y="3900395"/>
        <a:ext cx="3327711" cy="564985"/>
      </dsp:txXfrm>
    </dsp:sp>
    <dsp:sp modelId="{488B4384-AB68-413B-806E-C135DE1CD1FD}">
      <dsp:nvSpPr>
        <dsp:cNvPr id="0" name=""/>
        <dsp:cNvSpPr/>
      </dsp:nvSpPr>
      <dsp:spPr>
        <a:xfrm rot="15128743">
          <a:off x="2559429" y="3182170"/>
          <a:ext cx="2025040" cy="2025246"/>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BD1DA7-6227-469C-98D9-BCBB86898F89}">
      <dsp:nvSpPr>
        <dsp:cNvPr id="0" name=""/>
        <dsp:cNvSpPr/>
      </dsp:nvSpPr>
      <dsp:spPr>
        <a:xfrm>
          <a:off x="4385295" y="3099363"/>
          <a:ext cx="1130087" cy="56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 </a:t>
          </a:r>
        </a:p>
      </dsp:txBody>
      <dsp:txXfrm>
        <a:off x="4385295" y="3099363"/>
        <a:ext cx="1130087" cy="564985"/>
      </dsp:txXfrm>
    </dsp:sp>
    <dsp:sp modelId="{D1E9E2CE-7BF6-48D5-8519-B1BBAB4F1158}">
      <dsp:nvSpPr>
        <dsp:cNvPr id="0" name=""/>
        <dsp:cNvSpPr/>
      </dsp:nvSpPr>
      <dsp:spPr>
        <a:xfrm>
          <a:off x="4795583" y="384377"/>
          <a:ext cx="2281910" cy="1603115"/>
        </a:xfrm>
        <a:prstGeom prst="blockArc">
          <a:avLst>
            <a:gd name="adj1" fmla="val 0"/>
            <a:gd name="adj2" fmla="val 18900000"/>
            <a:gd name="adj3" fmla="val 1274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7D57A6-C1CC-49D8-9A84-3CFBF0C9DF33}">
      <dsp:nvSpPr>
        <dsp:cNvPr id="0" name=""/>
        <dsp:cNvSpPr/>
      </dsp:nvSpPr>
      <dsp:spPr>
        <a:xfrm>
          <a:off x="3820441" y="4265317"/>
          <a:ext cx="1130087" cy="564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 </a:t>
          </a:r>
        </a:p>
      </dsp:txBody>
      <dsp:txXfrm>
        <a:off x="3820441" y="4265317"/>
        <a:ext cx="1130087" cy="564985"/>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AF909F1-1DF7-46B1-816C-7E807D7A45DB}" type="datetimeFigureOut">
              <a:rPr lang="en-US" smtClean="0"/>
              <a:t>4/20/2021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6D0A6A-0727-42DC-B12E-2072040CCDF1}" type="slidenum">
              <a:rPr lang="en-US" smtClean="0"/>
              <a:t>‹#›</a:t>
            </a:fld>
            <a:endParaRPr lang="en-US"/>
          </a:p>
        </p:txBody>
      </p:sp>
    </p:spTree>
    <p:extLst>
      <p:ext uri="{BB962C8B-B14F-4D97-AF65-F5344CB8AC3E}">
        <p14:creationId xmlns:p14="http://schemas.microsoft.com/office/powerpoint/2010/main" val="29506357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a:t>
            </a:r>
            <a:r>
              <a:rPr lang="en-US" baseline="0" dirty="0"/>
              <a:t> [moderator]  will welcome parents and go over the workshop’s overview</a:t>
            </a:r>
          </a:p>
          <a:p>
            <a:r>
              <a:rPr lang="en-US" baseline="0" dirty="0"/>
              <a:t>Start time ***</a:t>
            </a:r>
          </a:p>
          <a:p>
            <a:r>
              <a:rPr lang="en-US" baseline="0" dirty="0"/>
              <a:t>90 mins total time</a:t>
            </a:r>
            <a:endParaRPr lang="en-US" dirty="0"/>
          </a:p>
        </p:txBody>
      </p:sp>
      <p:sp>
        <p:nvSpPr>
          <p:cNvPr id="4" name="Slide Number Placeholder 3"/>
          <p:cNvSpPr>
            <a:spLocks noGrp="1"/>
          </p:cNvSpPr>
          <p:nvPr>
            <p:ph type="sldNum" sz="quarter" idx="10"/>
          </p:nvPr>
        </p:nvSpPr>
        <p:spPr/>
        <p:txBody>
          <a:bodyPr/>
          <a:lstStyle/>
          <a:p>
            <a:fld id="{266D0A6A-0727-42DC-B12E-2072040CCDF1}" type="slidenum">
              <a:rPr lang="en-US" smtClean="0"/>
              <a:t>2</a:t>
            </a:fld>
            <a:endParaRPr lang="en-US"/>
          </a:p>
        </p:txBody>
      </p:sp>
    </p:spTree>
    <p:extLst>
      <p:ext uri="{BB962C8B-B14F-4D97-AF65-F5344CB8AC3E}">
        <p14:creationId xmlns:p14="http://schemas.microsoft.com/office/powerpoint/2010/main" val="2696202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most distilled and straight way.  But not every student will have this linear progression.  There may be a break for work, for research, for maturity, for second-guessing, for family.  For whatever. …But keeping the goal in mind is the most important thing.  </a:t>
            </a:r>
          </a:p>
          <a:p>
            <a:endParaRPr lang="en-US" dirty="0"/>
          </a:p>
          <a:p>
            <a:r>
              <a:rPr lang="en-US" dirty="0"/>
              <a:t>For me, I took 2 years off between 4</a:t>
            </a:r>
            <a:r>
              <a:rPr lang="en-US" baseline="30000" dirty="0"/>
              <a:t>th</a:t>
            </a:r>
            <a:r>
              <a:rPr lang="en-US" dirty="0"/>
              <a:t> year of college and starting medical school. During that time I enrolled in a post baccalaureate program to enhance my academic record. </a:t>
            </a:r>
          </a:p>
        </p:txBody>
      </p:sp>
      <p:sp>
        <p:nvSpPr>
          <p:cNvPr id="4" name="Slide Number Placeholder 3"/>
          <p:cNvSpPr>
            <a:spLocks noGrp="1"/>
          </p:cNvSpPr>
          <p:nvPr>
            <p:ph type="sldNum" sz="quarter" idx="10"/>
          </p:nvPr>
        </p:nvSpPr>
        <p:spPr/>
        <p:txBody>
          <a:bodyPr/>
          <a:lstStyle/>
          <a:p>
            <a:fld id="{266D0A6A-0727-42DC-B12E-2072040CCDF1}" type="slidenum">
              <a:rPr lang="en-US" smtClean="0"/>
              <a:t>11</a:t>
            </a:fld>
            <a:endParaRPr lang="en-US"/>
          </a:p>
        </p:txBody>
      </p:sp>
    </p:spTree>
    <p:extLst>
      <p:ext uri="{BB962C8B-B14F-4D97-AF65-F5344CB8AC3E}">
        <p14:creationId xmlns:p14="http://schemas.microsoft.com/office/powerpoint/2010/main" val="1697547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the audience and see how many parents/families have 1) high school kids 2) college kids 3) other?</a:t>
            </a:r>
          </a:p>
          <a:p>
            <a:r>
              <a:rPr lang="en-US" dirty="0"/>
              <a:t>Jump into panelist</a:t>
            </a:r>
            <a:r>
              <a:rPr lang="en-US" baseline="0" dirty="0"/>
              <a:t> introductions here.  </a:t>
            </a:r>
          </a:p>
          <a:p>
            <a:r>
              <a:rPr lang="en-US" baseline="0" dirty="0"/>
              <a:t>Spend 5 mins each telling who you are and give 1-2 points of advice on how your family/parents MOST supported you on your road to medical school and what you found most helpful</a:t>
            </a:r>
            <a:endParaRPr lang="en-US" dirty="0"/>
          </a:p>
        </p:txBody>
      </p:sp>
      <p:sp>
        <p:nvSpPr>
          <p:cNvPr id="4" name="Slide Number Placeholder 3"/>
          <p:cNvSpPr>
            <a:spLocks noGrp="1"/>
          </p:cNvSpPr>
          <p:nvPr>
            <p:ph type="sldNum" sz="quarter" idx="10"/>
          </p:nvPr>
        </p:nvSpPr>
        <p:spPr/>
        <p:txBody>
          <a:bodyPr/>
          <a:lstStyle/>
          <a:p>
            <a:fld id="{266D0A6A-0727-42DC-B12E-2072040CCDF1}" type="slidenum">
              <a:rPr lang="en-US" smtClean="0"/>
              <a:t>3</a:t>
            </a:fld>
            <a:endParaRPr lang="en-US"/>
          </a:p>
        </p:txBody>
      </p:sp>
    </p:spTree>
    <p:extLst>
      <p:ext uri="{BB962C8B-B14F-4D97-AF65-F5344CB8AC3E}">
        <p14:creationId xmlns:p14="http://schemas.microsoft.com/office/powerpoint/2010/main" val="1533526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kids in high</a:t>
            </a:r>
            <a:r>
              <a:rPr lang="en-US" baseline="0" dirty="0"/>
              <a:t> school an important question is…</a:t>
            </a:r>
          </a:p>
          <a:p>
            <a:r>
              <a:rPr lang="en-US" dirty="0"/>
              <a:t>How can your</a:t>
            </a:r>
            <a:r>
              <a:rPr lang="en-US" baseline="0" dirty="0"/>
              <a:t> high school students  prepare now academically?  </a:t>
            </a:r>
          </a:p>
          <a:p>
            <a:endParaRPr lang="en-US" dirty="0"/>
          </a:p>
          <a:p>
            <a:r>
              <a:rPr lang="en-US" dirty="0"/>
              <a:t>Sustaining over time during</a:t>
            </a:r>
            <a:r>
              <a:rPr lang="en-US" baseline="0" dirty="0"/>
              <a:t> premedical years confirm your interest when applying to college and medical school </a:t>
            </a:r>
          </a:p>
          <a:p>
            <a:r>
              <a:rPr lang="en-US" baseline="0" dirty="0"/>
              <a:t>-allow you to meet potential mentors to help develop skills and motivate you </a:t>
            </a:r>
            <a:endParaRPr lang="en-US" dirty="0"/>
          </a:p>
        </p:txBody>
      </p:sp>
      <p:sp>
        <p:nvSpPr>
          <p:cNvPr id="4" name="Slide Number Placeholder 3"/>
          <p:cNvSpPr>
            <a:spLocks noGrp="1"/>
          </p:cNvSpPr>
          <p:nvPr>
            <p:ph type="sldNum" sz="quarter" idx="10"/>
          </p:nvPr>
        </p:nvSpPr>
        <p:spPr/>
        <p:txBody>
          <a:bodyPr/>
          <a:lstStyle/>
          <a:p>
            <a:fld id="{266D0A6A-0727-42DC-B12E-2072040CCDF1}" type="slidenum">
              <a:rPr lang="en-US" smtClean="0"/>
              <a:t>4</a:t>
            </a:fld>
            <a:endParaRPr lang="en-US"/>
          </a:p>
        </p:txBody>
      </p:sp>
    </p:spTree>
    <p:extLst>
      <p:ext uri="{BB962C8B-B14F-4D97-AF65-F5344CB8AC3E}">
        <p14:creationId xmlns:p14="http://schemas.microsoft.com/office/powerpoint/2010/main" val="402065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srgbClr val="1F1F1F"/>
                </a:solidFill>
                <a:latin typeface="Istok Web"/>
              </a:rPr>
              <a:t>To get into med school there needs</a:t>
            </a:r>
            <a:r>
              <a:rPr lang="en-US" baseline="0" dirty="0">
                <a:solidFill>
                  <a:srgbClr val="1F1F1F"/>
                </a:solidFill>
                <a:latin typeface="Istok Web"/>
              </a:rPr>
              <a:t> to be a demonstration of a </a:t>
            </a:r>
            <a:r>
              <a:rPr lang="en-US" dirty="0">
                <a:solidFill>
                  <a:srgbClr val="1F1F1F"/>
                </a:solidFill>
                <a:latin typeface="Istok Web"/>
              </a:rPr>
              <a:t>well-rounded sampling of extra-curricular activities or work experiences, both related and unrelated to medicine</a:t>
            </a:r>
          </a:p>
          <a:p>
            <a:pPr defTabSz="931774">
              <a:defRPr/>
            </a:pPr>
            <a:endParaRPr lang="en-US" dirty="0">
              <a:solidFill>
                <a:srgbClr val="1F1F1F"/>
              </a:solidFill>
              <a:latin typeface="Istok Web"/>
            </a:endParaRPr>
          </a:p>
          <a:p>
            <a:pPr defTabSz="931774">
              <a:defRPr/>
            </a:pPr>
            <a:endParaRPr lang="en-US" dirty="0">
              <a:solidFill>
                <a:srgbClr val="1F1F1F"/>
              </a:solidFill>
              <a:latin typeface="Istok Web"/>
            </a:endParaRPr>
          </a:p>
          <a:p>
            <a:pPr defTabSz="931774">
              <a:defRPr/>
            </a:pPr>
            <a:r>
              <a:rPr lang="en-US" dirty="0">
                <a:solidFill>
                  <a:srgbClr val="1F1F1F"/>
                </a:solidFill>
                <a:latin typeface="Istok Web"/>
              </a:rPr>
              <a:t>SMDEP  - summer medical and dental education</a:t>
            </a:r>
            <a:r>
              <a:rPr lang="en-US" baseline="0" dirty="0">
                <a:solidFill>
                  <a:srgbClr val="1F1F1F"/>
                </a:solidFill>
                <a:latin typeface="Istok Web"/>
              </a:rPr>
              <a:t> program – at 18 locations across the country.  </a:t>
            </a:r>
            <a:endParaRPr lang="en-US" dirty="0">
              <a:solidFill>
                <a:srgbClr val="1F1F1F"/>
              </a:solidFill>
              <a:latin typeface="Istok Web"/>
            </a:endParaRPr>
          </a:p>
          <a:p>
            <a:pPr defTabSz="931774">
              <a:defRPr/>
            </a:pPr>
            <a:r>
              <a:rPr lang="en-US" dirty="0"/>
              <a:t>-Free six-week program for freshman and sophomore college kids who are underrepresented in medicine and dentistry. – free housing and meal costs</a:t>
            </a:r>
          </a:p>
          <a:p>
            <a:r>
              <a:rPr lang="en-US" dirty="0"/>
              <a:t>---academic</a:t>
            </a:r>
            <a:r>
              <a:rPr lang="en-US" baseline="0" dirty="0"/>
              <a:t> enrichment</a:t>
            </a:r>
          </a:p>
          <a:p>
            <a:r>
              <a:rPr lang="en-US" baseline="0" dirty="0"/>
              <a:t>-- learning skills development </a:t>
            </a:r>
          </a:p>
          <a:p>
            <a:r>
              <a:rPr lang="en-US" baseline="0" dirty="0"/>
              <a:t>--clinical exposure and career development </a:t>
            </a:r>
          </a:p>
          <a:p>
            <a:endParaRPr lang="en-US" baseline="0" dirty="0"/>
          </a:p>
          <a:p>
            <a:endParaRPr lang="en-US" baseline="0" dirty="0"/>
          </a:p>
          <a:p>
            <a:r>
              <a:rPr lang="en-US" baseline="0" dirty="0"/>
              <a:t>Here on the pacific coast there are 3 programs 1) UCLA Charles Drew,  Western University in Pomona, and University of Washington (Washington State)</a:t>
            </a:r>
          </a:p>
          <a:p>
            <a:endParaRPr lang="en-US" baseline="0" dirty="0"/>
          </a:p>
          <a:p>
            <a:r>
              <a:rPr lang="en-US" baseline="0" dirty="0"/>
              <a:t>From their website:</a:t>
            </a:r>
          </a:p>
          <a:p>
            <a:r>
              <a:rPr lang="en-US" dirty="0"/>
              <a:t>At the UCLA/Drew SHPEP, we are committed to developing future leaders that will change the face of medicine, dentistry and nursing as well as to improve health care delivery, policy and research in underserved communities. Our faculty advisors, caring staff, and campus community will enthusiastically support you as you pursue your personal goals and turn them into accomplishments.</a:t>
            </a:r>
          </a:p>
          <a:p>
            <a:r>
              <a:rPr lang="en-US" dirty="0"/>
              <a:t>The UCLA/Drew SHPEP mission is to serve as a model learning community in which scholars examine a variety of healthcare issues affecting medically underserved communities through problem-based learning cases, lectures, clinical experiences, small-group discussions, and a research project. </a:t>
            </a:r>
          </a:p>
          <a:p>
            <a:endParaRPr lang="en-US" dirty="0"/>
          </a:p>
        </p:txBody>
      </p:sp>
      <p:sp>
        <p:nvSpPr>
          <p:cNvPr id="4" name="Slide Number Placeholder 3"/>
          <p:cNvSpPr>
            <a:spLocks noGrp="1"/>
          </p:cNvSpPr>
          <p:nvPr>
            <p:ph type="sldNum" sz="quarter" idx="10"/>
          </p:nvPr>
        </p:nvSpPr>
        <p:spPr/>
        <p:txBody>
          <a:bodyPr/>
          <a:lstStyle/>
          <a:p>
            <a:fld id="{266D0A6A-0727-42DC-B12E-2072040CCDF1}" type="slidenum">
              <a:rPr lang="en-US" smtClean="0"/>
              <a:t>5</a:t>
            </a:fld>
            <a:endParaRPr lang="en-US"/>
          </a:p>
        </p:txBody>
      </p:sp>
    </p:spTree>
    <p:extLst>
      <p:ext uri="{BB962C8B-B14F-4D97-AF65-F5344CB8AC3E}">
        <p14:creationId xmlns:p14="http://schemas.microsoft.com/office/powerpoint/2010/main" val="408066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should I think about when applying to colleges?</a:t>
            </a:r>
          </a:p>
          <a:p>
            <a:r>
              <a:rPr lang="en-US" dirty="0"/>
              <a:t>Most U.S. colleges will offer the required and recommended prerequisites asked for by medical schools. You also may wish to tour the lab facilities and science department classrooms. Consider whether your potential colleges have pre-health advisors, pre-health clubs, a relationship with a local hospital, or other helpful resources on campus or in the community that will help you sustain your motivation and meet your goals</a:t>
            </a:r>
          </a:p>
          <a:p>
            <a:endParaRPr lang="en-US" dirty="0"/>
          </a:p>
          <a:p>
            <a:endParaRPr lang="en-US" dirty="0"/>
          </a:p>
          <a:p>
            <a:r>
              <a:rPr lang="en-US" dirty="0"/>
              <a:t>mentor is a cheerleader; a mentor is a facilitator; a mentor is a motivator, and sometimes even a nudge.</a:t>
            </a:r>
          </a:p>
          <a:p>
            <a:r>
              <a:rPr lang="en-US" dirty="0"/>
              <a:t>Find a mentor that has your child’s best interest</a:t>
            </a:r>
          </a:p>
          <a:p>
            <a:endParaRPr lang="en-US" dirty="0"/>
          </a:p>
          <a:p>
            <a:r>
              <a:rPr lang="en-US" dirty="0"/>
              <a:t>BS-MD programs are 7 year programs that your child can enroll in after HS and in 7 year have both a Bachelors degree and a MD degree.  Historically black Howard University, </a:t>
            </a:r>
            <a:r>
              <a:rPr lang="en-US" dirty="0" err="1"/>
              <a:t>Meharry</a:t>
            </a:r>
            <a:r>
              <a:rPr lang="en-US" dirty="0"/>
              <a:t> Medical college in </a:t>
            </a:r>
            <a:r>
              <a:rPr lang="en-US" dirty="0" err="1"/>
              <a:t>Nashville,Tenessee</a:t>
            </a:r>
            <a:r>
              <a:rPr lang="en-US" dirty="0"/>
              <a:t>, Penn State, Rush Medical College in Chicago, Texas A&amp;M, UC San Diego, - are just to name a few. </a:t>
            </a:r>
          </a:p>
        </p:txBody>
      </p:sp>
      <p:sp>
        <p:nvSpPr>
          <p:cNvPr id="4" name="Slide Number Placeholder 3"/>
          <p:cNvSpPr>
            <a:spLocks noGrp="1"/>
          </p:cNvSpPr>
          <p:nvPr>
            <p:ph type="sldNum" sz="quarter" idx="10"/>
          </p:nvPr>
        </p:nvSpPr>
        <p:spPr/>
        <p:txBody>
          <a:bodyPr/>
          <a:lstStyle/>
          <a:p>
            <a:fld id="{266D0A6A-0727-42DC-B12E-2072040CCDF1}" type="slidenum">
              <a:rPr lang="en-US" smtClean="0"/>
              <a:t>6</a:t>
            </a:fld>
            <a:endParaRPr lang="en-US"/>
          </a:p>
        </p:txBody>
      </p:sp>
    </p:spTree>
    <p:extLst>
      <p:ext uri="{BB962C8B-B14F-4D97-AF65-F5344CB8AC3E}">
        <p14:creationId xmlns:p14="http://schemas.microsoft.com/office/powerpoint/2010/main" val="13846279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after they have completed basic level science</a:t>
            </a:r>
            <a:r>
              <a:rPr lang="en-US" baseline="0" dirty="0"/>
              <a:t> courses, students will need to take the MCAT exam--  exam covers  biology, physics, social </a:t>
            </a:r>
            <a:r>
              <a:rPr lang="en-US" baseline="0" dirty="0" err="1"/>
              <a:t>sciene</a:t>
            </a:r>
            <a:r>
              <a:rPr lang="en-US" baseline="0" dirty="0"/>
              <a:t> and critical analysis</a:t>
            </a:r>
          </a:p>
          <a:p>
            <a:endParaRPr lang="en-US" baseline="0" dirty="0"/>
          </a:p>
          <a:p>
            <a:endParaRPr lang="en-US" baseline="0" dirty="0"/>
          </a:p>
          <a:p>
            <a:r>
              <a:rPr lang="en-US" dirty="0"/>
              <a:t>l. Admissions committees consider many other factors when you apply, such as academic strengths, exposure to health care and medical research environments, personal experiences and interests, potential contributions to the campus and community, and personal attributes such as maturity and drive to help others</a:t>
            </a:r>
          </a:p>
        </p:txBody>
      </p:sp>
      <p:sp>
        <p:nvSpPr>
          <p:cNvPr id="4" name="Slide Number Placeholder 3"/>
          <p:cNvSpPr>
            <a:spLocks noGrp="1"/>
          </p:cNvSpPr>
          <p:nvPr>
            <p:ph type="sldNum" sz="quarter" idx="10"/>
          </p:nvPr>
        </p:nvSpPr>
        <p:spPr/>
        <p:txBody>
          <a:bodyPr/>
          <a:lstStyle/>
          <a:p>
            <a:fld id="{266D0A6A-0727-42DC-B12E-2072040CCDF1}" type="slidenum">
              <a:rPr lang="en-US" smtClean="0"/>
              <a:t>7</a:t>
            </a:fld>
            <a:endParaRPr lang="en-US"/>
          </a:p>
        </p:txBody>
      </p:sp>
    </p:spTree>
    <p:extLst>
      <p:ext uri="{BB962C8B-B14F-4D97-AF65-F5344CB8AC3E}">
        <p14:creationId xmlns:p14="http://schemas.microsoft.com/office/powerpoint/2010/main" val="47866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rolling admission, so the earlier you apply, the earlier the programs will see your application and offer you a secondary.  They each have a cap – so once 500 </a:t>
            </a:r>
            <a:r>
              <a:rPr lang="en-US" dirty="0" err="1"/>
              <a:t>secondaries</a:t>
            </a:r>
            <a:r>
              <a:rPr lang="en-US" dirty="0"/>
              <a:t> have been offered (for example), that’s it.  It is very advantageous to apply on the first day that the application process is open</a:t>
            </a:r>
          </a:p>
          <a:p>
            <a:endParaRPr lang="en-US" dirty="0"/>
          </a:p>
          <a:p>
            <a:r>
              <a:rPr lang="en-US" dirty="0"/>
              <a:t>-Most applicants apply to about 30 programs for the primary.  Roughly applications to programs 1-10 cost $200 then 11-20 cost $15 each.  Then 20-30 cost $25 each. </a:t>
            </a:r>
          </a:p>
          <a:p>
            <a:r>
              <a:rPr lang="en-US" dirty="0"/>
              <a:t>-For competitive applicants they can expect to receive 12-20 secondary applications</a:t>
            </a:r>
          </a:p>
          <a:p>
            <a:r>
              <a:rPr lang="en-US" dirty="0"/>
              <a:t>-Then 10-12 interview offers.  You don’t have to accept all interview offers. </a:t>
            </a:r>
          </a:p>
          <a:p>
            <a:r>
              <a:rPr lang="en-US" dirty="0"/>
              <a:t>-50% of students that get acceptance offers. </a:t>
            </a:r>
          </a:p>
          <a:p>
            <a:endParaRPr lang="en-US" dirty="0"/>
          </a:p>
        </p:txBody>
      </p:sp>
      <p:sp>
        <p:nvSpPr>
          <p:cNvPr id="4" name="Slide Number Placeholder 3"/>
          <p:cNvSpPr>
            <a:spLocks noGrp="1"/>
          </p:cNvSpPr>
          <p:nvPr>
            <p:ph type="sldNum" sz="quarter" idx="10"/>
          </p:nvPr>
        </p:nvSpPr>
        <p:spPr/>
        <p:txBody>
          <a:bodyPr/>
          <a:lstStyle/>
          <a:p>
            <a:fld id="{266D0A6A-0727-42DC-B12E-2072040CCDF1}" type="slidenum">
              <a:rPr lang="en-US" smtClean="0"/>
              <a:t>8</a:t>
            </a:fld>
            <a:endParaRPr lang="en-US"/>
          </a:p>
        </p:txBody>
      </p:sp>
    </p:spTree>
    <p:extLst>
      <p:ext uri="{BB962C8B-B14F-4D97-AF65-F5344CB8AC3E}">
        <p14:creationId xmlns:p14="http://schemas.microsoft.com/office/powerpoint/2010/main" val="4150849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MCAT registration fee is $310 - $365.</a:t>
            </a:r>
          </a:p>
          <a:p>
            <a:r>
              <a:rPr lang="en-US" dirty="0"/>
              <a:t>Roughly you can expect to spend $2,000 on the application process to medical schools.  The more schools you apply to, the more money it will cost you. </a:t>
            </a:r>
          </a:p>
          <a:p>
            <a:endParaRPr lang="en-US" dirty="0"/>
          </a:p>
          <a:p>
            <a:endParaRPr lang="en-US" dirty="0"/>
          </a:p>
          <a:p>
            <a:r>
              <a:rPr lang="en-US" dirty="0"/>
              <a:t>-AAMC (association of American medical college) does offer a Fee assistance program</a:t>
            </a:r>
          </a:p>
        </p:txBody>
      </p:sp>
      <p:sp>
        <p:nvSpPr>
          <p:cNvPr id="4" name="Slide Number Placeholder 3"/>
          <p:cNvSpPr>
            <a:spLocks noGrp="1"/>
          </p:cNvSpPr>
          <p:nvPr>
            <p:ph type="sldNum" sz="quarter" idx="10"/>
          </p:nvPr>
        </p:nvSpPr>
        <p:spPr/>
        <p:txBody>
          <a:bodyPr/>
          <a:lstStyle/>
          <a:p>
            <a:fld id="{266D0A6A-0727-42DC-B12E-2072040CCDF1}" type="slidenum">
              <a:rPr lang="en-US" smtClean="0"/>
              <a:t>9</a:t>
            </a:fld>
            <a:endParaRPr lang="en-US"/>
          </a:p>
        </p:txBody>
      </p:sp>
    </p:spTree>
    <p:extLst>
      <p:ext uri="{BB962C8B-B14F-4D97-AF65-F5344CB8AC3E}">
        <p14:creationId xmlns:p14="http://schemas.microsoft.com/office/powerpoint/2010/main" val="106307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general illustration of the process</a:t>
            </a:r>
          </a:p>
        </p:txBody>
      </p:sp>
      <p:sp>
        <p:nvSpPr>
          <p:cNvPr id="4" name="Slide Number Placeholder 3"/>
          <p:cNvSpPr>
            <a:spLocks noGrp="1"/>
          </p:cNvSpPr>
          <p:nvPr>
            <p:ph type="sldNum" sz="quarter" idx="10"/>
          </p:nvPr>
        </p:nvSpPr>
        <p:spPr/>
        <p:txBody>
          <a:bodyPr/>
          <a:lstStyle/>
          <a:p>
            <a:fld id="{266D0A6A-0727-42DC-B12E-2072040CCDF1}" type="slidenum">
              <a:rPr lang="en-US" smtClean="0"/>
              <a:t>10</a:t>
            </a:fld>
            <a:endParaRPr lang="en-US"/>
          </a:p>
        </p:txBody>
      </p:sp>
    </p:spTree>
    <p:extLst>
      <p:ext uri="{BB962C8B-B14F-4D97-AF65-F5344CB8AC3E}">
        <p14:creationId xmlns:p14="http://schemas.microsoft.com/office/powerpoint/2010/main" val="1956205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271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85490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865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6488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127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047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86825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9802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2543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942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4859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737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5123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517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779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30908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8007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B61BEF0D-F0BB-DE4B-95CE-6DB70DBA9567}" type="datetimeFigureOut">
              <a:rPr lang="en-US" smtClean="0"/>
              <a:pPr/>
              <a:t>4/20/2021</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dirty="0"/>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3113454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15322" y="1763099"/>
            <a:ext cx="8336243" cy="2421464"/>
          </a:xfrm>
        </p:spPr>
        <p:txBody>
          <a:bodyPr>
            <a:noAutofit/>
          </a:bodyPr>
          <a:lstStyle/>
          <a:p>
            <a:pPr algn="r"/>
            <a:r>
              <a:rPr lang="en-US" sz="5800" i="1" dirty="0"/>
              <a:t>Guide for Parents &amp; </a:t>
            </a:r>
            <a:br>
              <a:rPr lang="en-US" sz="5800" i="1" dirty="0"/>
            </a:br>
            <a:r>
              <a:rPr lang="en-US" sz="5800" dirty="0"/>
              <a:t>Families of </a:t>
            </a:r>
            <a:br>
              <a:rPr lang="en-US" sz="5800" i="1" dirty="0"/>
            </a:br>
            <a:r>
              <a:rPr lang="en-US" sz="5800" i="1" dirty="0"/>
              <a:t>FUTURE DOCTORS</a:t>
            </a:r>
          </a:p>
        </p:txBody>
      </p:sp>
      <p:sp>
        <p:nvSpPr>
          <p:cNvPr id="3" name="Subtitle 2"/>
          <p:cNvSpPr>
            <a:spLocks noGrp="1"/>
          </p:cNvSpPr>
          <p:nvPr>
            <p:ph type="subTitle" idx="1"/>
          </p:nvPr>
        </p:nvSpPr>
        <p:spPr>
          <a:xfrm>
            <a:off x="460011" y="4974336"/>
            <a:ext cx="8825658" cy="2145792"/>
          </a:xfrm>
        </p:spPr>
        <p:txBody>
          <a:bodyPr>
            <a:normAutofit/>
          </a:bodyPr>
          <a:lstStyle/>
          <a:p>
            <a:r>
              <a:rPr lang="en-US" sz="2200" b="1" dirty="0"/>
              <a:t>Physicians medical forum </a:t>
            </a:r>
          </a:p>
          <a:p>
            <a:r>
              <a:rPr lang="en-US" sz="2200" b="1" dirty="0"/>
              <a:t>Doctors on board pipeline program</a:t>
            </a:r>
          </a:p>
          <a:p>
            <a:r>
              <a:rPr lang="en-US" sz="2200" b="1" dirty="0"/>
              <a:t>Saturday, APRIL 24, 2021</a:t>
            </a:r>
          </a:p>
          <a:p>
            <a:endParaRPr lang="en-US" dirty="0"/>
          </a:p>
        </p:txBody>
      </p:sp>
      <p:pic>
        <p:nvPicPr>
          <p:cNvPr id="4" name="Picture 3"/>
          <p:cNvPicPr>
            <a:picLocks noChangeAspect="1"/>
          </p:cNvPicPr>
          <p:nvPr/>
        </p:nvPicPr>
        <p:blipFill>
          <a:blip r:embed="rId2">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a:xfrm>
            <a:off x="740779" y="693804"/>
            <a:ext cx="2413393" cy="1644282"/>
          </a:xfrm>
          <a:prstGeom prst="rect">
            <a:avLst/>
          </a:prstGeom>
        </p:spPr>
      </p:pic>
    </p:spTree>
    <p:extLst>
      <p:ext uri="{BB962C8B-B14F-4D97-AF65-F5344CB8AC3E}">
        <p14:creationId xmlns:p14="http://schemas.microsoft.com/office/powerpoint/2010/main" val="2205282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788809023"/>
              </p:ext>
            </p:extLst>
          </p:nvPr>
        </p:nvGraphicFramePr>
        <p:xfrm>
          <a:off x="86266" y="172528"/>
          <a:ext cx="12042476" cy="631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9860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60638040"/>
              </p:ext>
            </p:extLst>
          </p:nvPr>
        </p:nvGraphicFramePr>
        <p:xfrm>
          <a:off x="86266" y="172528"/>
          <a:ext cx="12042476" cy="631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1538131294"/>
              </p:ext>
            </p:extLst>
          </p:nvPr>
        </p:nvGraphicFramePr>
        <p:xfrm>
          <a:off x="2032000" y="719667"/>
          <a:ext cx="9527396" cy="537058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239551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802" y="621616"/>
            <a:ext cx="8972054" cy="5578778"/>
          </a:xfrm>
          <a:prstGeom prst="rect">
            <a:avLst/>
          </a:prstGeom>
        </p:spPr>
      </p:pic>
    </p:spTree>
    <p:extLst>
      <p:ext uri="{BB962C8B-B14F-4D97-AF65-F5344CB8AC3E}">
        <p14:creationId xmlns:p14="http://schemas.microsoft.com/office/powerpoint/2010/main" val="254500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OVERVIEW</a:t>
            </a:r>
          </a:p>
        </p:txBody>
      </p:sp>
      <p:sp>
        <p:nvSpPr>
          <p:cNvPr id="3" name="Content Placeholder 2"/>
          <p:cNvSpPr>
            <a:spLocks noGrp="1"/>
          </p:cNvSpPr>
          <p:nvPr>
            <p:ph idx="4294967295"/>
          </p:nvPr>
        </p:nvSpPr>
        <p:spPr>
          <a:xfrm>
            <a:off x="551793" y="2349063"/>
            <a:ext cx="5029200" cy="4193628"/>
          </a:xfrm>
        </p:spPr>
        <p:txBody>
          <a:bodyPr>
            <a:normAutofit/>
          </a:bodyPr>
          <a:lstStyle/>
          <a:p>
            <a:r>
              <a:rPr lang="en-US" sz="2600" dirty="0">
                <a:solidFill>
                  <a:schemeClr val="tx1"/>
                </a:solidFill>
              </a:rPr>
              <a:t>Introductions (15 mins)</a:t>
            </a:r>
          </a:p>
          <a:p>
            <a:r>
              <a:rPr lang="en-US" sz="2600" dirty="0">
                <a:solidFill>
                  <a:schemeClr val="tx1"/>
                </a:solidFill>
              </a:rPr>
              <a:t>Nuts &amp; Bolts  (20 mins)</a:t>
            </a:r>
          </a:p>
          <a:p>
            <a:pPr lvl="1"/>
            <a:r>
              <a:rPr lang="en-US" sz="2200" dirty="0">
                <a:solidFill>
                  <a:schemeClr val="tx1"/>
                </a:solidFill>
              </a:rPr>
              <a:t>Pre-med</a:t>
            </a:r>
          </a:p>
          <a:p>
            <a:pPr lvl="1"/>
            <a:r>
              <a:rPr lang="en-US" sz="2200" dirty="0">
                <a:solidFill>
                  <a:schemeClr val="tx1"/>
                </a:solidFill>
              </a:rPr>
              <a:t>Getting into medical school</a:t>
            </a:r>
          </a:p>
          <a:p>
            <a:pPr lvl="1"/>
            <a:r>
              <a:rPr lang="en-US" sz="2200" dirty="0">
                <a:solidFill>
                  <a:schemeClr val="tx1"/>
                </a:solidFill>
              </a:rPr>
              <a:t>Costs</a:t>
            </a:r>
          </a:p>
          <a:p>
            <a:r>
              <a:rPr lang="en-US" sz="2600" dirty="0">
                <a:solidFill>
                  <a:schemeClr val="tx1"/>
                </a:solidFill>
              </a:rPr>
              <a:t>Q &amp; A session (55 mins</a:t>
            </a:r>
            <a:r>
              <a:rPr lang="en-US" sz="2600"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503" y="3270184"/>
            <a:ext cx="6528817" cy="2760443"/>
          </a:xfrm>
          <a:prstGeom prst="rect">
            <a:avLst/>
          </a:prstGeom>
        </p:spPr>
      </p:pic>
    </p:spTree>
    <p:extLst>
      <p:ext uri="{BB962C8B-B14F-4D97-AF65-F5344CB8AC3E}">
        <p14:creationId xmlns:p14="http://schemas.microsoft.com/office/powerpoint/2010/main" val="2466301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4558" y="1428257"/>
            <a:ext cx="7340442" cy="4089675"/>
          </a:xfrm>
          <a:prstGeom prst="rect">
            <a:avLst/>
          </a:prstGeom>
        </p:spPr>
      </p:pic>
      <p:sp>
        <p:nvSpPr>
          <p:cNvPr id="8" name="TextBox 7"/>
          <p:cNvSpPr txBox="1"/>
          <p:nvPr/>
        </p:nvSpPr>
        <p:spPr>
          <a:xfrm>
            <a:off x="3529584" y="6488668"/>
            <a:ext cx="8229600" cy="369332"/>
          </a:xfrm>
          <a:prstGeom prst="rect">
            <a:avLst/>
          </a:prstGeom>
          <a:noFill/>
        </p:spPr>
        <p:txBody>
          <a:bodyPr wrap="square" rtlCol="0">
            <a:spAutoFit/>
          </a:bodyPr>
          <a:lstStyle/>
          <a:p>
            <a:pPr algn="r"/>
            <a:r>
              <a:rPr lang="en-US" dirty="0"/>
              <a:t>PHYSICIANS MEDICAL FORUM </a:t>
            </a:r>
          </a:p>
        </p:txBody>
      </p:sp>
    </p:spTree>
    <p:extLst>
      <p:ext uri="{BB962C8B-B14F-4D97-AF65-F5344CB8AC3E}">
        <p14:creationId xmlns:p14="http://schemas.microsoft.com/office/powerpoint/2010/main" val="3713644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ASPIRING DOCTORS</a:t>
            </a:r>
          </a:p>
        </p:txBody>
      </p:sp>
      <p:sp>
        <p:nvSpPr>
          <p:cNvPr id="3" name="Content Placeholder 2"/>
          <p:cNvSpPr>
            <a:spLocks noGrp="1"/>
          </p:cNvSpPr>
          <p:nvPr>
            <p:ph sz="half" idx="1"/>
          </p:nvPr>
        </p:nvSpPr>
        <p:spPr>
          <a:xfrm>
            <a:off x="710501" y="2603499"/>
            <a:ext cx="4825158" cy="3416301"/>
          </a:xfrm>
        </p:spPr>
        <p:txBody>
          <a:bodyPr>
            <a:normAutofit/>
          </a:bodyPr>
          <a:lstStyle/>
          <a:p>
            <a:r>
              <a:rPr lang="en-US" sz="2400" dirty="0">
                <a:solidFill>
                  <a:schemeClr val="tx1"/>
                </a:solidFill>
              </a:rPr>
              <a:t>Foundation in math and science</a:t>
            </a:r>
          </a:p>
          <a:p>
            <a:r>
              <a:rPr lang="en-US" sz="2400" dirty="0">
                <a:solidFill>
                  <a:schemeClr val="tx1"/>
                </a:solidFill>
              </a:rPr>
              <a:t>AP classes</a:t>
            </a:r>
          </a:p>
          <a:p>
            <a:r>
              <a:rPr lang="en-US" sz="2400" dirty="0">
                <a:solidFill>
                  <a:schemeClr val="tx1"/>
                </a:solidFill>
              </a:rPr>
              <a:t>Solid study habits, test-taking skills </a:t>
            </a:r>
          </a:p>
          <a:p>
            <a:r>
              <a:rPr lang="en-US" sz="2400" dirty="0">
                <a:solidFill>
                  <a:schemeClr val="tx1"/>
                </a:solidFill>
              </a:rPr>
              <a:t>Written and verbal communication skills</a:t>
            </a:r>
          </a:p>
        </p:txBody>
      </p:sp>
      <p:sp>
        <p:nvSpPr>
          <p:cNvPr id="4" name="Content Placeholder 3"/>
          <p:cNvSpPr>
            <a:spLocks noGrp="1"/>
          </p:cNvSpPr>
          <p:nvPr>
            <p:ph sz="half" idx="2"/>
          </p:nvPr>
        </p:nvSpPr>
        <p:spPr>
          <a:xfrm>
            <a:off x="6208712" y="2603500"/>
            <a:ext cx="5605336" cy="3416300"/>
          </a:xfrm>
        </p:spPr>
        <p:txBody>
          <a:bodyPr/>
          <a:lstStyle/>
          <a:p>
            <a:r>
              <a:rPr lang="en-US" sz="2400" dirty="0">
                <a:solidFill>
                  <a:schemeClr val="tx1"/>
                </a:solidFill>
              </a:rPr>
              <a:t>Extra-curricular activities – </a:t>
            </a:r>
            <a:r>
              <a:rPr lang="en-US" sz="2400" b="1" dirty="0">
                <a:solidFill>
                  <a:schemeClr val="tx1"/>
                </a:solidFill>
              </a:rPr>
              <a:t>sustained over time</a:t>
            </a:r>
          </a:p>
          <a:p>
            <a:pPr lvl="1"/>
            <a:r>
              <a:rPr lang="en-US" sz="2200" dirty="0">
                <a:solidFill>
                  <a:schemeClr val="tx1"/>
                </a:solidFill>
              </a:rPr>
              <a:t>Volunteer in medical setting</a:t>
            </a:r>
          </a:p>
          <a:p>
            <a:pPr lvl="1"/>
            <a:r>
              <a:rPr lang="en-US" sz="2200" dirty="0">
                <a:solidFill>
                  <a:schemeClr val="tx1"/>
                </a:solidFill>
              </a:rPr>
              <a:t>Work in a lab</a:t>
            </a:r>
          </a:p>
          <a:p>
            <a:pPr lvl="1"/>
            <a:r>
              <a:rPr lang="en-US" sz="2200" dirty="0">
                <a:solidFill>
                  <a:schemeClr val="tx1"/>
                </a:solidFill>
              </a:rPr>
              <a:t>Shadow a doctor</a:t>
            </a:r>
          </a:p>
          <a:p>
            <a:pPr lvl="1"/>
            <a:r>
              <a:rPr lang="en-US" sz="2200" dirty="0">
                <a:solidFill>
                  <a:schemeClr val="tx1"/>
                </a:solidFill>
              </a:rPr>
              <a:t>Medical research</a:t>
            </a:r>
          </a:p>
          <a:p>
            <a:pPr lvl="1"/>
            <a:r>
              <a:rPr lang="en-US" sz="2200" dirty="0">
                <a:solidFill>
                  <a:schemeClr val="tx1"/>
                </a:solidFill>
              </a:rPr>
              <a:t>Leadership positions</a:t>
            </a:r>
          </a:p>
          <a:p>
            <a:pPr lvl="1"/>
            <a:endParaRPr lang="en-US" dirty="0"/>
          </a:p>
        </p:txBody>
      </p:sp>
    </p:spTree>
    <p:extLst>
      <p:ext uri="{BB962C8B-B14F-4D97-AF65-F5344CB8AC3E}">
        <p14:creationId xmlns:p14="http://schemas.microsoft.com/office/powerpoint/2010/main" val="4268868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Extra-curricular activities</a:t>
            </a:r>
          </a:p>
        </p:txBody>
      </p:sp>
      <p:pic>
        <p:nvPicPr>
          <p:cNvPr id="1026" name="Picture 2" descr="premednav_smdepwordclou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327" y="2700319"/>
            <a:ext cx="6511977" cy="34110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464430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COLLEGE</a:t>
            </a:r>
          </a:p>
        </p:txBody>
      </p:sp>
      <p:sp>
        <p:nvSpPr>
          <p:cNvPr id="8" name="Content Placeholder 7"/>
          <p:cNvSpPr>
            <a:spLocks noGrp="1"/>
          </p:cNvSpPr>
          <p:nvPr>
            <p:ph sz="half" idx="1"/>
          </p:nvPr>
        </p:nvSpPr>
        <p:spPr>
          <a:xfrm>
            <a:off x="7214477" y="3039363"/>
            <a:ext cx="4825158" cy="3416301"/>
          </a:xfrm>
        </p:spPr>
        <p:txBody>
          <a:bodyPr>
            <a:normAutofit/>
          </a:bodyPr>
          <a:lstStyle/>
          <a:p>
            <a:r>
              <a:rPr lang="en-US" sz="2400" dirty="0">
                <a:solidFill>
                  <a:schemeClr val="tx1"/>
                </a:solidFill>
                <a:latin typeface="+mj-lt"/>
              </a:rPr>
              <a:t>Pre-requisite Coursework </a:t>
            </a:r>
          </a:p>
          <a:p>
            <a:pPr lvl="1"/>
            <a:r>
              <a:rPr lang="en-US" sz="2200" dirty="0">
                <a:solidFill>
                  <a:schemeClr val="tx1"/>
                </a:solidFill>
              </a:rPr>
              <a:t>1 year of biology</a:t>
            </a:r>
          </a:p>
          <a:p>
            <a:pPr lvl="1"/>
            <a:r>
              <a:rPr lang="en-US" sz="2400" dirty="0">
                <a:solidFill>
                  <a:schemeClr val="tx1"/>
                </a:solidFill>
              </a:rPr>
              <a:t>1 year of physics</a:t>
            </a:r>
          </a:p>
          <a:p>
            <a:pPr lvl="1"/>
            <a:r>
              <a:rPr lang="en-US" sz="2400" dirty="0">
                <a:solidFill>
                  <a:schemeClr val="tx1"/>
                </a:solidFill>
              </a:rPr>
              <a:t>1 year of English</a:t>
            </a:r>
          </a:p>
          <a:p>
            <a:pPr lvl="1"/>
            <a:r>
              <a:rPr lang="en-US" sz="2400" dirty="0">
                <a:solidFill>
                  <a:schemeClr val="tx1"/>
                </a:solidFill>
              </a:rPr>
              <a:t>2  years of chemistry</a:t>
            </a:r>
          </a:p>
          <a:p>
            <a:r>
              <a:rPr lang="en-US" sz="2400" dirty="0">
                <a:solidFill>
                  <a:schemeClr val="tx1"/>
                </a:solidFill>
                <a:latin typeface="+mj-lt"/>
              </a:rPr>
              <a:t>BS-MD programs</a:t>
            </a:r>
          </a:p>
        </p:txBody>
      </p:sp>
      <p:sp>
        <p:nvSpPr>
          <p:cNvPr id="9" name="Text Placeholder 8"/>
          <p:cNvSpPr>
            <a:spLocks noGrp="1"/>
          </p:cNvSpPr>
          <p:nvPr>
            <p:ph type="body" sz="quarter" idx="4294967295"/>
          </p:nvPr>
        </p:nvSpPr>
        <p:spPr>
          <a:xfrm>
            <a:off x="338690" y="2768092"/>
            <a:ext cx="4824412" cy="3529286"/>
          </a:xfrm>
        </p:spPr>
        <p:txBody>
          <a:bodyPr>
            <a:normAutofit/>
          </a:bodyPr>
          <a:lstStyle/>
          <a:p>
            <a:r>
              <a:rPr lang="en-US" sz="3200" b="1" dirty="0">
                <a:solidFill>
                  <a:schemeClr val="tx1"/>
                </a:solidFill>
              </a:rPr>
              <a:t>Pre-Med ADVISOR</a:t>
            </a:r>
          </a:p>
          <a:p>
            <a:r>
              <a:rPr lang="en-US" sz="3200" b="1" dirty="0">
                <a:solidFill>
                  <a:schemeClr val="tx1"/>
                </a:solidFill>
              </a:rPr>
              <a:t>Mentor</a:t>
            </a:r>
          </a:p>
          <a:p>
            <a:r>
              <a:rPr lang="en-US" sz="2400" dirty="0">
                <a:solidFill>
                  <a:schemeClr val="tx1"/>
                </a:solidFill>
              </a:rPr>
              <a:t>Majors / GPA</a:t>
            </a:r>
          </a:p>
          <a:p>
            <a:r>
              <a:rPr lang="en-US" sz="2400" dirty="0">
                <a:solidFill>
                  <a:schemeClr val="tx1"/>
                </a:solidFill>
              </a:rPr>
              <a:t>MSAR $27</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005" y="3733970"/>
            <a:ext cx="3939736" cy="2721694"/>
          </a:xfrm>
          <a:prstGeom prst="rect">
            <a:avLst/>
          </a:prstGeom>
        </p:spPr>
      </p:pic>
    </p:spTree>
    <p:extLst>
      <p:ext uri="{BB962C8B-B14F-4D97-AF65-F5344CB8AC3E}">
        <p14:creationId xmlns:p14="http://schemas.microsoft.com/office/powerpoint/2010/main" val="3465468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College Admissions Test (MCAT)</a:t>
            </a:r>
          </a:p>
        </p:txBody>
      </p:sp>
      <p:sp>
        <p:nvSpPr>
          <p:cNvPr id="6" name="Content Placeholder 5"/>
          <p:cNvSpPr>
            <a:spLocks noGrp="1"/>
          </p:cNvSpPr>
          <p:nvPr>
            <p:ph sz="half" idx="1"/>
          </p:nvPr>
        </p:nvSpPr>
        <p:spPr>
          <a:xfrm>
            <a:off x="662150" y="2640075"/>
            <a:ext cx="4825158" cy="3848593"/>
          </a:xfrm>
        </p:spPr>
        <p:txBody>
          <a:bodyPr>
            <a:normAutofit/>
          </a:bodyPr>
          <a:lstStyle/>
          <a:p>
            <a:r>
              <a:rPr lang="en-US" sz="2400" dirty="0">
                <a:solidFill>
                  <a:schemeClr val="tx1"/>
                </a:solidFill>
              </a:rPr>
              <a:t>4 sections on the exam</a:t>
            </a:r>
          </a:p>
          <a:p>
            <a:pPr lvl="1"/>
            <a:r>
              <a:rPr lang="en-US" sz="2000" dirty="0">
                <a:solidFill>
                  <a:schemeClr val="tx1"/>
                </a:solidFill>
              </a:rPr>
              <a:t>Biological science</a:t>
            </a:r>
          </a:p>
          <a:p>
            <a:pPr lvl="1"/>
            <a:r>
              <a:rPr lang="en-US" sz="2000" dirty="0">
                <a:solidFill>
                  <a:schemeClr val="tx1"/>
                </a:solidFill>
              </a:rPr>
              <a:t>Chemical/physical science</a:t>
            </a:r>
          </a:p>
          <a:p>
            <a:pPr lvl="1"/>
            <a:r>
              <a:rPr lang="en-US" sz="2000" dirty="0">
                <a:solidFill>
                  <a:schemeClr val="tx1"/>
                </a:solidFill>
              </a:rPr>
              <a:t>Psychological/social science</a:t>
            </a:r>
          </a:p>
          <a:p>
            <a:pPr lvl="1"/>
            <a:r>
              <a:rPr lang="en-US" sz="2000" dirty="0">
                <a:solidFill>
                  <a:schemeClr val="tx1"/>
                </a:solidFill>
              </a:rPr>
              <a:t>Critical analysis &amp; reasoning</a:t>
            </a:r>
          </a:p>
          <a:p>
            <a:pPr marL="457200" lvl="1" indent="0">
              <a:buNone/>
            </a:pPr>
            <a:endParaRPr lang="en-US" sz="1800" dirty="0">
              <a:solidFill>
                <a:schemeClr val="tx1"/>
              </a:solidFill>
            </a:endParaRPr>
          </a:p>
          <a:p>
            <a:pPr marL="344488" lvl="1" indent="-344488">
              <a:tabLst>
                <a:tab pos="344488" algn="l"/>
              </a:tabLst>
            </a:pPr>
            <a:r>
              <a:rPr lang="en-US" sz="2400" dirty="0">
                <a:solidFill>
                  <a:schemeClr val="tx1"/>
                </a:solidFill>
              </a:rPr>
              <a:t>Total score 472-528</a:t>
            </a:r>
            <a:endParaRPr lang="en-US" sz="2000" dirty="0">
              <a:solidFill>
                <a:schemeClr val="tx1"/>
              </a:solidFill>
            </a:endParaRPr>
          </a:p>
          <a:p>
            <a:endParaRPr lang="en-US" sz="2400" dirty="0">
              <a:solidFill>
                <a:schemeClr val="tx1"/>
              </a:solidFill>
            </a:endParaRPr>
          </a:p>
          <a:p>
            <a:endParaRPr lang="en-US" dirty="0"/>
          </a:p>
        </p:txBody>
      </p:sp>
      <p:sp>
        <p:nvSpPr>
          <p:cNvPr id="7" name="Content Placeholder 6"/>
          <p:cNvSpPr>
            <a:spLocks noGrp="1"/>
          </p:cNvSpPr>
          <p:nvPr>
            <p:ph sz="half" idx="2"/>
          </p:nvPr>
        </p:nvSpPr>
        <p:spPr>
          <a:xfrm>
            <a:off x="6208712" y="2603500"/>
            <a:ext cx="4825159" cy="3262462"/>
          </a:xfrm>
        </p:spPr>
        <p:txBody>
          <a:bodyPr>
            <a:normAutofit/>
          </a:bodyPr>
          <a:lstStyle/>
          <a:p>
            <a:r>
              <a:rPr lang="en-US" sz="2400" dirty="0">
                <a:solidFill>
                  <a:schemeClr val="tx1"/>
                </a:solidFill>
              </a:rPr>
              <a:t>When to take?   </a:t>
            </a:r>
          </a:p>
          <a:p>
            <a:pPr lvl="1"/>
            <a:r>
              <a:rPr lang="en-US" sz="2400" dirty="0">
                <a:solidFill>
                  <a:schemeClr val="tx1"/>
                </a:solidFill>
              </a:rPr>
              <a:t>1 year before you enter medical school</a:t>
            </a:r>
          </a:p>
          <a:p>
            <a:endParaRPr lang="en-US" sz="2400" dirty="0">
              <a:solidFill>
                <a:schemeClr val="tx1"/>
              </a:solidFill>
            </a:endParaRPr>
          </a:p>
          <a:p>
            <a:r>
              <a:rPr lang="en-US" sz="2400" dirty="0">
                <a:solidFill>
                  <a:schemeClr val="tx1"/>
                </a:solidFill>
              </a:rPr>
              <a:t>Importance of exam</a:t>
            </a:r>
          </a:p>
          <a:p>
            <a:pPr lvl="1"/>
            <a:r>
              <a:rPr lang="en-US" sz="2400" dirty="0">
                <a:solidFill>
                  <a:schemeClr val="tx1"/>
                </a:solidFill>
              </a:rPr>
              <a:t>Alone it does not make or break your chances</a:t>
            </a:r>
          </a:p>
          <a:p>
            <a:pPr marL="0" indent="0">
              <a:buNone/>
            </a:pPr>
            <a:endParaRPr lang="en-US" sz="2400" dirty="0">
              <a:solidFill>
                <a:schemeClr val="tx1"/>
              </a:solidFill>
            </a:endParaRPr>
          </a:p>
          <a:p>
            <a:endParaRPr lang="en-US" sz="2400" dirty="0"/>
          </a:p>
          <a:p>
            <a:endParaRPr lang="en-US" dirty="0"/>
          </a:p>
        </p:txBody>
      </p:sp>
      <p:sp>
        <p:nvSpPr>
          <p:cNvPr id="4" name="TextBox 3"/>
          <p:cNvSpPr txBox="1"/>
          <p:nvPr/>
        </p:nvSpPr>
        <p:spPr>
          <a:xfrm>
            <a:off x="662150" y="2695903"/>
            <a:ext cx="5675587" cy="369332"/>
          </a:xfrm>
          <a:prstGeom prst="rect">
            <a:avLst/>
          </a:prstGeom>
          <a:noFill/>
        </p:spPr>
        <p:txBody>
          <a:bodyPr wrap="square" rtlCol="0">
            <a:spAutoFit/>
          </a:bodyPr>
          <a:lstStyle/>
          <a:p>
            <a:endParaRPr lang="en-US" dirty="0"/>
          </a:p>
        </p:txBody>
      </p:sp>
      <p:sp>
        <p:nvSpPr>
          <p:cNvPr id="5" name="TextBox 4"/>
          <p:cNvSpPr txBox="1"/>
          <p:nvPr/>
        </p:nvSpPr>
        <p:spPr>
          <a:xfrm>
            <a:off x="10326414" y="6488668"/>
            <a:ext cx="2017986" cy="369332"/>
          </a:xfrm>
          <a:prstGeom prst="rect">
            <a:avLst/>
          </a:prstGeom>
          <a:noFill/>
        </p:spPr>
        <p:txBody>
          <a:bodyPr wrap="square" rtlCol="0">
            <a:spAutoFit/>
          </a:bodyPr>
          <a:lstStyle/>
          <a:p>
            <a:r>
              <a:rPr lang="en-US" dirty="0"/>
              <a:t>www.aamc.org</a:t>
            </a:r>
          </a:p>
        </p:txBody>
      </p:sp>
    </p:spTree>
    <p:extLst>
      <p:ext uri="{BB962C8B-B14F-4D97-AF65-F5344CB8AC3E}">
        <p14:creationId xmlns:p14="http://schemas.microsoft.com/office/powerpoint/2010/main" val="404880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The Admissions Process</a:t>
            </a:r>
          </a:p>
        </p:txBody>
      </p:sp>
      <p:sp>
        <p:nvSpPr>
          <p:cNvPr id="3" name="Content Placeholder 2"/>
          <p:cNvSpPr>
            <a:spLocks noGrp="1"/>
          </p:cNvSpPr>
          <p:nvPr>
            <p:ph idx="1"/>
          </p:nvPr>
        </p:nvSpPr>
        <p:spPr>
          <a:xfrm>
            <a:off x="5436086" y="776377"/>
            <a:ext cx="5450449" cy="5830019"/>
          </a:xfrm>
        </p:spPr>
        <p:txBody>
          <a:bodyPr>
            <a:normAutofit/>
          </a:bodyPr>
          <a:lstStyle/>
          <a:p>
            <a:r>
              <a:rPr lang="en-US" sz="2400" dirty="0"/>
              <a:t>One primary application</a:t>
            </a:r>
          </a:p>
          <a:p>
            <a:pPr lvl="1"/>
            <a:r>
              <a:rPr lang="en-US" sz="2200" dirty="0"/>
              <a:t>Submit electronically via AMCAS</a:t>
            </a:r>
          </a:p>
          <a:p>
            <a:pPr lvl="1"/>
            <a:r>
              <a:rPr lang="en-US" sz="2000" dirty="0"/>
              <a:t>MCAT score, academic transcripts, personal statement, extra-curricular activities, letter of recommendations</a:t>
            </a:r>
          </a:p>
          <a:p>
            <a:endParaRPr lang="en-US" dirty="0"/>
          </a:p>
          <a:p>
            <a:r>
              <a:rPr lang="en-US" sz="2400" dirty="0"/>
              <a:t>Secondary applications</a:t>
            </a:r>
          </a:p>
          <a:p>
            <a:pPr lvl="1">
              <a:spcBef>
                <a:spcPts val="0"/>
              </a:spcBef>
            </a:pPr>
            <a:r>
              <a:rPr lang="en-US" sz="2000" dirty="0"/>
              <a:t>Personalized essays from each school</a:t>
            </a:r>
          </a:p>
          <a:p>
            <a:pPr lvl="1">
              <a:spcBef>
                <a:spcPts val="0"/>
              </a:spcBef>
            </a:pPr>
            <a:r>
              <a:rPr lang="en-US" sz="2000" dirty="0"/>
              <a:t>$50-150 per school</a:t>
            </a:r>
          </a:p>
          <a:p>
            <a:pPr marL="457200" lvl="1" indent="0">
              <a:buNone/>
            </a:pPr>
            <a:endParaRPr lang="en-US" dirty="0"/>
          </a:p>
          <a:p>
            <a:r>
              <a:rPr lang="en-US" sz="2400" dirty="0"/>
              <a:t>Interviews</a:t>
            </a:r>
          </a:p>
          <a:p>
            <a:pPr lvl="1">
              <a:spcBef>
                <a:spcPts val="0"/>
              </a:spcBef>
            </a:pPr>
            <a:r>
              <a:rPr lang="en-US" sz="2000" dirty="0"/>
              <a:t>Travel to each school and interview with faculty</a:t>
            </a:r>
          </a:p>
          <a:p>
            <a:pPr lvl="1">
              <a:spcBef>
                <a:spcPts val="0"/>
              </a:spcBef>
            </a:pPr>
            <a:r>
              <a:rPr lang="en-US" sz="2000" dirty="0"/>
              <a:t>50% offered an acceptance</a:t>
            </a:r>
          </a:p>
        </p:txBody>
      </p:sp>
      <p:pic>
        <p:nvPicPr>
          <p:cNvPr id="5" name="Picture 4"/>
          <p:cNvPicPr>
            <a:picLocks noChangeAspect="1"/>
          </p:cNvPicPr>
          <p:nvPr/>
        </p:nvPicPr>
        <p:blipFill>
          <a:blip r:embed="rId3"/>
          <a:stretch>
            <a:fillRect/>
          </a:stretch>
        </p:blipFill>
        <p:spPr>
          <a:xfrm>
            <a:off x="968090" y="3733800"/>
            <a:ext cx="3166886" cy="2090799"/>
          </a:xfrm>
          <a:prstGeom prst="rect">
            <a:avLst/>
          </a:prstGeom>
        </p:spPr>
      </p:pic>
    </p:spTree>
    <p:extLst>
      <p:ext uri="{BB962C8B-B14F-4D97-AF65-F5344CB8AC3E}">
        <p14:creationId xmlns:p14="http://schemas.microsoft.com/office/powerpoint/2010/main" val="1560454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642" y="880241"/>
            <a:ext cx="3698934" cy="3670738"/>
          </a:xfrm>
        </p:spPr>
        <p:txBody>
          <a:bodyPr/>
          <a:lstStyle/>
          <a:p>
            <a:r>
              <a:rPr lang="en-US" sz="3600" dirty="0"/>
              <a:t>Costs of applying to medical school  </a:t>
            </a:r>
          </a:p>
        </p:txBody>
      </p:sp>
      <p:sp>
        <p:nvSpPr>
          <p:cNvPr id="3" name="Content Placeholder 2"/>
          <p:cNvSpPr>
            <a:spLocks noGrp="1"/>
          </p:cNvSpPr>
          <p:nvPr>
            <p:ph idx="1"/>
          </p:nvPr>
        </p:nvSpPr>
        <p:spPr>
          <a:xfrm>
            <a:off x="5150526" y="880240"/>
            <a:ext cx="6326771" cy="5648575"/>
          </a:xfrm>
        </p:spPr>
        <p:txBody>
          <a:bodyPr>
            <a:normAutofit lnSpcReduction="10000"/>
          </a:bodyPr>
          <a:lstStyle/>
          <a:p>
            <a:r>
              <a:rPr lang="en-US" sz="2400" b="1" dirty="0">
                <a:solidFill>
                  <a:schemeClr val="tx1"/>
                </a:solidFill>
              </a:rPr>
              <a:t>Application Fees -- $2,000	</a:t>
            </a:r>
          </a:p>
          <a:p>
            <a:pPr lvl="1"/>
            <a:r>
              <a:rPr lang="en-US" sz="2400" dirty="0">
                <a:solidFill>
                  <a:schemeClr val="tx1"/>
                </a:solidFill>
              </a:rPr>
              <a:t>MCAT</a:t>
            </a:r>
          </a:p>
          <a:p>
            <a:pPr lvl="1"/>
            <a:r>
              <a:rPr lang="en-US" sz="2400" dirty="0">
                <a:solidFill>
                  <a:schemeClr val="tx1"/>
                </a:solidFill>
              </a:rPr>
              <a:t>Primary &amp; Secondary</a:t>
            </a:r>
          </a:p>
          <a:p>
            <a:pPr lvl="1"/>
            <a:r>
              <a:rPr lang="en-US" sz="2400" dirty="0">
                <a:solidFill>
                  <a:schemeClr val="tx1"/>
                </a:solidFill>
              </a:rPr>
              <a:t>Interviews – travel and accommodations</a:t>
            </a:r>
          </a:p>
          <a:p>
            <a:pPr lvl="1"/>
            <a:endParaRPr lang="en-US" sz="2400" dirty="0">
              <a:solidFill>
                <a:schemeClr val="tx1"/>
              </a:solidFill>
            </a:endParaRPr>
          </a:p>
          <a:p>
            <a:r>
              <a:rPr lang="en-US" sz="2400" b="1" dirty="0">
                <a:solidFill>
                  <a:schemeClr val="tx1"/>
                </a:solidFill>
              </a:rPr>
              <a:t>Fee Assistance Program</a:t>
            </a:r>
          </a:p>
          <a:p>
            <a:pPr lvl="1"/>
            <a:r>
              <a:rPr lang="en-US" sz="2400" dirty="0">
                <a:solidFill>
                  <a:schemeClr val="tx1"/>
                </a:solidFill>
              </a:rPr>
              <a:t>Based on parental income</a:t>
            </a:r>
          </a:p>
          <a:p>
            <a:pPr lvl="1"/>
            <a:r>
              <a:rPr lang="en-US" sz="2400" dirty="0">
                <a:solidFill>
                  <a:schemeClr val="tx1"/>
                </a:solidFill>
              </a:rPr>
              <a:t>Reduced MCAT registration fee</a:t>
            </a:r>
          </a:p>
          <a:p>
            <a:pPr lvl="1"/>
            <a:r>
              <a:rPr lang="en-US" sz="2400" dirty="0">
                <a:solidFill>
                  <a:schemeClr val="tx1"/>
                </a:solidFill>
              </a:rPr>
              <a:t>MCAT practice products</a:t>
            </a:r>
          </a:p>
          <a:p>
            <a:pPr lvl="1"/>
            <a:r>
              <a:rPr lang="en-US" sz="2400" dirty="0">
                <a:solidFill>
                  <a:schemeClr val="tx1"/>
                </a:solidFill>
              </a:rPr>
              <a:t>MSAR access</a:t>
            </a:r>
          </a:p>
          <a:p>
            <a:pPr lvl="1"/>
            <a:r>
              <a:rPr lang="en-US" sz="2400" dirty="0">
                <a:solidFill>
                  <a:schemeClr val="tx1"/>
                </a:solidFill>
              </a:rPr>
              <a:t>AMCAS with 15 medical schools [$664 value]</a:t>
            </a:r>
          </a:p>
          <a:p>
            <a:pPr lvl="1"/>
            <a:endParaRPr lang="en-US" dirty="0"/>
          </a:p>
        </p:txBody>
      </p:sp>
      <p:sp>
        <p:nvSpPr>
          <p:cNvPr id="5" name="TextBox 4"/>
          <p:cNvSpPr txBox="1"/>
          <p:nvPr/>
        </p:nvSpPr>
        <p:spPr>
          <a:xfrm>
            <a:off x="10174014" y="6488668"/>
            <a:ext cx="2017986" cy="369332"/>
          </a:xfrm>
          <a:prstGeom prst="rect">
            <a:avLst/>
          </a:prstGeom>
          <a:noFill/>
        </p:spPr>
        <p:txBody>
          <a:bodyPr wrap="square" rtlCol="0">
            <a:spAutoFit/>
          </a:bodyPr>
          <a:lstStyle/>
          <a:p>
            <a:r>
              <a:rPr lang="en-US" dirty="0"/>
              <a:t>www.aamc.org</a:t>
            </a:r>
          </a:p>
        </p:txBody>
      </p:sp>
    </p:spTree>
    <p:extLst>
      <p:ext uri="{BB962C8B-B14F-4D97-AF65-F5344CB8AC3E}">
        <p14:creationId xmlns:p14="http://schemas.microsoft.com/office/powerpoint/2010/main" val="41604351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374</TotalTime>
  <Words>1286</Words>
  <Application>Microsoft Office PowerPoint</Application>
  <PresentationFormat>Widescreen</PresentationFormat>
  <Paragraphs>168</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Century Gothic</vt:lpstr>
      <vt:lpstr>Istok Web</vt:lpstr>
      <vt:lpstr>Wingdings 3</vt:lpstr>
      <vt:lpstr>Ion Boardroom</vt:lpstr>
      <vt:lpstr>Guide for Parents &amp;  Families of  FUTURE DOCTORS</vt:lpstr>
      <vt:lpstr>OVERVIEW</vt:lpstr>
      <vt:lpstr>PowerPoint Presentation</vt:lpstr>
      <vt:lpstr>ASPIRING DOCTORS</vt:lpstr>
      <vt:lpstr>Extra-curricular activities</vt:lpstr>
      <vt:lpstr>COLLEGE</vt:lpstr>
      <vt:lpstr>Medical College Admissions Test (MCAT)</vt:lpstr>
      <vt:lpstr>The Admissions Process</vt:lpstr>
      <vt:lpstr>Costs of applying to medical school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Tye Elliott</dc:creator>
  <cp:lastModifiedBy>Stalfana</cp:lastModifiedBy>
  <cp:revision>83</cp:revision>
  <cp:lastPrinted>2017-03-08T21:18:55Z</cp:lastPrinted>
  <dcterms:created xsi:type="dcterms:W3CDTF">2013-11-20T04:07:16Z</dcterms:created>
  <dcterms:modified xsi:type="dcterms:W3CDTF">2021-04-20T22:25:36Z</dcterms:modified>
</cp:coreProperties>
</file>